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2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6F6F6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60600F-760C-4582-9B04-7341F1F4F82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586DF-2DE1-4073-A06A-E81741856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E8F2-421F-4CB1-949E-DA6A5E07E250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4E38-A82A-455E-9D4F-21012860D6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E8F2-421F-4CB1-949E-DA6A5E07E250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4E38-A82A-455E-9D4F-21012860D6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E8F2-421F-4CB1-949E-DA6A5E07E250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4E38-A82A-455E-9D4F-21012860D6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E8F2-421F-4CB1-949E-DA6A5E07E250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4E38-A82A-455E-9D4F-21012860D6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E8F2-421F-4CB1-949E-DA6A5E07E250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4E38-A82A-455E-9D4F-21012860D6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E8F2-421F-4CB1-949E-DA6A5E07E250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4E38-A82A-455E-9D4F-21012860D6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E8F2-421F-4CB1-949E-DA6A5E07E250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4E38-A82A-455E-9D4F-21012860D6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E8F2-421F-4CB1-949E-DA6A5E07E250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4E38-A82A-455E-9D4F-21012860D6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E8F2-421F-4CB1-949E-DA6A5E07E250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4E38-A82A-455E-9D4F-21012860D6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E8F2-421F-4CB1-949E-DA6A5E07E250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4E38-A82A-455E-9D4F-21012860D6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E8F2-421F-4CB1-949E-DA6A5E07E250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4E38-A82A-455E-9D4F-21012860D6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BE8F2-421F-4CB1-949E-DA6A5E07E250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B4E38-A82A-455E-9D4F-21012860D6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andiegozoo.org/animalbytes/t-pygmy_marmoset.html" TargetMode="External"/><Relationship Id="rId3" Type="http://schemas.openxmlformats.org/officeDocument/2006/relationships/hyperlink" Target="http://www.monkeyworlds.com/pygmy-marmoset.html" TargetMode="External"/><Relationship Id="rId7" Type="http://schemas.openxmlformats.org/officeDocument/2006/relationships/hyperlink" Target="http://pygmymarmoset.net/" TargetMode="External"/><Relationship Id="rId2" Type="http://schemas.openxmlformats.org/officeDocument/2006/relationships/hyperlink" Target="http://library.thinkquest.org/CR0210960/habitat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ssociatedcontent.com/article/1981358/the_pygmy_marmoset_facts_and_information.html?cat=58" TargetMode="External"/><Relationship Id="rId5" Type="http://schemas.openxmlformats.org/officeDocument/2006/relationships/hyperlink" Target="http://www.honoluluzoo.org/pygmy_marmoset.htm" TargetMode="External"/><Relationship Id="rId10" Type="http://schemas.openxmlformats.org/officeDocument/2006/relationships/hyperlink" Target="http://www.factzoo.com/mammals/monkeys/pygmy-marmosets.html" TargetMode="External"/><Relationship Id="rId4" Type="http://schemas.openxmlformats.org/officeDocument/2006/relationships/image" Target="../media/image30.jpeg"/><Relationship Id="rId9" Type="http://schemas.openxmlformats.org/officeDocument/2006/relationships/hyperlink" Target="=250&amp;sqi=2&amp;page=2&amp;ndsp=15&amp;ved=1t:429,r:13,s:15&amp;tx=87&amp;ty=5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mudfooted.com/Pygmy-marmoset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mudfooted.com/pygmy-marmoset.jpg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flickr.com/photos/35040514@N07/4450142905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6F6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626" name="Picture 2" descr="http://www.monkeys-for-sale.com/images/marmos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228600"/>
            <a:ext cx="1798320" cy="1926772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C000"/>
                </a:solidFill>
                <a:latin typeface="Goudy Stout" pitchFamily="18" charset="0"/>
              </a:rPr>
              <a:t>Pigmy marmoset monkeys</a:t>
            </a:r>
            <a:endParaRPr lang="en-US" sz="5400" b="1" dirty="0">
              <a:solidFill>
                <a:srgbClr val="FFC000"/>
              </a:solidFill>
              <a:latin typeface="Goudy Stout" pitchFamily="18" charset="0"/>
            </a:endParaRPr>
          </a:p>
        </p:txBody>
      </p:sp>
      <p:pic>
        <p:nvPicPr>
          <p:cNvPr id="26628" name="Picture 4" descr="http://www.chinadaily.com.cn/photo/2006-08/25/xin_3708032523069592563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343400"/>
            <a:ext cx="1676400" cy="2362200"/>
          </a:xfrm>
          <a:prstGeom prst="rect">
            <a:avLst/>
          </a:prstGeom>
          <a:noFill/>
        </p:spPr>
      </p:pic>
      <p:pic>
        <p:nvPicPr>
          <p:cNvPr id="16386" name="Picture 2" descr="http://www.makemymood.com/wp-content/uploads/2009/09/fingermonke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572000"/>
            <a:ext cx="1600200" cy="1732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8" name="Picture 4" descr="http://www.monkeyfacts.org/images/pygmy_marmose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609600"/>
            <a:ext cx="1143000" cy="11647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6F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oper Black" pitchFamily="18" charset="0"/>
              </a:rPr>
              <a:t>Territories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ooper Black" pitchFamily="18" charset="0"/>
              </a:rPr>
              <a:t>Pygmy marmosets live in groups of 2-6. </a:t>
            </a:r>
          </a:p>
          <a:p>
            <a:r>
              <a:rPr lang="en-US" sz="2400" dirty="0" smtClean="0">
                <a:latin typeface="Cooper Black" pitchFamily="18" charset="0"/>
              </a:rPr>
              <a:t>They each have a territory of about 100 acres. They protect their territories like most animals protect their young.</a:t>
            </a:r>
            <a:endParaRPr lang="en-US" sz="2400" dirty="0">
              <a:latin typeface="Cooper Black" pitchFamily="18" charset="0"/>
            </a:endParaRPr>
          </a:p>
        </p:txBody>
      </p:sp>
      <p:sp>
        <p:nvSpPr>
          <p:cNvPr id="67586" name="AutoShape 2" descr="data:image/jpg;base64,/9j/4AAQSkZJRgABAQAAAQABAAD/2wCEAAkGBhISEBQSExQUFRUVFBQUFRUSFRQVFBQUFRQVFRUVFRQXHCYeFxkjGRQUHy8gIycpLCwsFR4xNTAqNSYrLCkBCQoKDgwOFA8PGCkcHxwpKSwsKSkpKSkpKSksKSkpKSkpKSkpKSkpKSkpKSkpKSkpLCwpKSkpLCkpKSwpLCkpKf/AABEIAMYAyAMBIgACEQEDEQH/xAAbAAACAwEBAQAAAAAAAAAAAAACAwABBAUGB//EADgQAAEDAgQDBgUDAwQDAAAAAAEAAhEDIQQSMUFRYXEFEyKBkaEGscHR8DLh8QcUI0JSYnIkM0P/xAAZAQADAQEBAAAAAAAAAAAAAAAAAQIDBAX/xAAiEQEBAAICAwEAAgMAAAAAAAAAAQIRAyESMUETUWEEIjL/2gAMAwEAAhEDEQA/AOeCiCEBE1eYzilcIpCsOQYCpCb3astATGisiHKmygyoLQYUhFlVkJAohUGJkKQmNF92r7pGjBT0CO7UyLQQEOVIM5YqhaCxDlSLRORUQnEIXBBFqQoiyoAUQchIUQS8ytAVaYaFITCxWGoWSQramQrFNBgFRQkp3dIm0gmfbME1oT3MCjagCNFpnIVQnPdOl0OUzuYuQAZieSJFY42lNZ+fZN7r5x1so7EctCRppbQnqVGvgti9r73vKd1G+OETup2gTqPkr7sa+V/t6q8+sQI5yDB9tlUnS31NtfdJXjAvpj19EqITHv3gnnF77AeizU6sk9fLRHtnnxz3D4QEJjSjgJOdnIVZFoc1LSBLqaCCtMIS1CazFROIQFqCAVEeVUmG0BWGKu8TGOTWHKhITiUMJgrMUWcqnNVKexsRIO6unQB1MBKE7JeNL7DQRqJmeqci8Md1rq1KTCADJ3HD0SjVkawL3n8J4eaw08MGguAtxP6lBVk3iBpPhgnrurldGpPTWxmaCLHhBgxvPFHQaRAm5mdgNpP7JOHreGDEzzM8xfgurgaIdqAGgb6fPRT3ldKZ+7iHSJ4cpuSOaGA50nm0m8AC8xwha8T8RYZjCQwvbn7tz2tGUOA2kyd7jgsnauCysFak4kW5+E8uhWl46Buw2eYItYnaOMcTK5OIwxpmLxrcEb8D0TH491DCmqM3ePPdsLYlpuSTPQ6cllwOapQL6j3Oc10eIyYytJE9Soyxkxl+hvo1CQDx/fZHKz4VwsNo31WwMUVyZdUKWQnZVC1JBbQryqih7xAC9qBGSrIQQQFFcK0HpbU1rksNV50yh2ZWFn7xGKqBs4kFCQFQCqEHsQRVBLbjigAWnDXIHkVWPtphXKxAPdy2xkbLEaUkib6kwYJ4SuvVolhM6T0vKx16Yk2treUrNV1S7gGMaAZbeI3v0Gi7HZ9ZrQGkAg6h0R0PkuLTqEGM0g3gA289tNU4vBbqJkHSZ9fqqx2RjvgJ9R/hLO7zZgSXAsE2kf6o4r1r8E2hRNKczYaG8BAAsDpOvmvP9j06hflDpvoTED6LpY3s+qaZBcAQTDtRrPmt8b16V7YKzadm1GhzAZh0+F+m3GVzO1a7ZFOkwNYLnLuTxXRqse4kE6ggkQAT0Se0sPTDWNBBfBLoFr2g81GU1NCuZhHQY5enHRdIVLLm06Ja8QOUcF1KmHI+ays6c3LO9gL1RcrDFO7UsAgKZEYarypDYAxHkUyqyEGU4KIsqpBbRxVBkq8qIFMkgIQxWBdEAgAzK8yI0VfdoBJctNGuA03MkRYcUHdpD6xb4QRrpb5p4tOP22V65e2DGlif1FciqxwcZFx563XQbUDbuN4n7ALNWqSQSQHHa0gnQEcYV3Vjqlu2QgC+sHXUaDbqm4YzM/pFgepMkpkCzSQTGw36KAibyLHTeIvCiXSmylXLTIs61xvotjMYXCC50+xXKp1I0kCCCIngZVOkg+og7clphlYTY/FNEZiAJ2ufRZDUDnFwFuZidLrGdI1/LImVYblGp9gnc9ne2kszOMcZvtxW59UFrRyXOoUjOadrbSRyWmkdOp8rqbemPJOjoUUchhZuUQKhKAogEAJqKw9WaajWoAHKJhAURsFklCQi74TCjghdwsU1GAlimiLoCEGtcrzpIJUIQBOqLmYmo3NJ1GwW5zVw8ZUh5HEpyba8V7ddzhInX5cAs7h4tYAmTY9PNLw1eTlnbz6rVUpCBw25cynLp1WM7qhuNCSb8jCJgOsiRaNymd3rf23/AAIXUt+Av9bqbVSCLz5n5fwoxxIk22nkEFwL6x7x+6MN0b6z5I8hoFRvraI3VNZJuBa8BaadEAiOFynAGDbl1/dZ+VVoFLDkkRoOPBEGw6AZCZSnQ7RaPW6ZWotNxbhHHcLTHL4zzm4llDCWx8o2puFTyqCd3atztkDRcqWVEKZCkQhCilKmZVJqYiFBUeic8SjY4I2JlYjapNiLolTmc0TQkMstoHK2uVimUYo8UJC94XCx2FmXW1kdNV2cXAaVy8RBaRvcei1wbcc+s+BElsea9BhhIgnhM/nRcjszCEAEldeiQWg7grHJ14rq4cacPus+S0C8/kJ9Z2blZZHiIM8Yj7KFLLYOuk+iEEE+RjyKVUq3I/NEvvfX5KoVdCi8DeOPVaGsmBJv8xcLjf3HH0XQo4oG4MRdHh9G2rEaxMC/nzt1WXAOcHVM36XaX1JHDZdXB4Qu8Zvb1K5hqeI8nGbLPy16PQKOYOLTtonEFDiMX4QIvOp3CbSNhm9Qtvbi5cdUJcQqzpxcEt7mymzmNoTUVtekf3AmEypUi6Ffnkf3h4KJLMbeIUQPzyJc26JjTwTn2KsEWRpmEHkqzFNzCdPmhq18x0A6IAO9IOiIV5lCW81bRCAx9pVMrVie4RMT+6345ktK59V3hjkrjp4/+W7CvBY6IGg6fgT2MnSf2CyYGkC11+A1XSwWE53Giwyym3TjOialSNRcjZY8XVjhC6naGDhuxjfgfsvRfBH9P216bcRixma69OkCQIBjM+OMacNVphx+V6Tllp5rsT4TxWMvTYQw/wD1f4WRy3d5L1VD+jggZsUZ3y0h7Eu+i+kUqLWtDWgANAAAEAAWAA2CJdePDjPbG52vnFb+jNM6YmqD/wBGH6rK/wDpDUpiaVdtTcte3IegIJC+opGOxjaVN1RxADRN/YKrx469F5V8yxuGNCkGvAD4IImw9DfZeVrVCXC+v5Mz+Sur2n2jUxDy9x1JOkcrbbhcuvh4sbmBaIF5g20uvOsxlrp70TjS5r2z4gZI220Up9oHQtjzWOviP8gH+211pfUJbsr9RHjMq0OYXXlVTrRY3WRleBYpDq0nXRHa9SOlXcNd0NPFSIXKfjbqNrnYJeNK5YulUq3UXL7x+6ifjU/pi772/koBKMk8lGiTdDgCHo84QuZGuoVBqZ+xBt9VaW1/qqL4TGisU7Y6LnB1iNdQPot1fxLK0NBM7HRVG/FfZ3ZTxdp1J9uK9R2W0E7X4bEcV4apVLKw4TB6cl6zszF/5PDuLDna6w5Z9dWF+PXdkdhitXbmEsb4nWseDehXv2NAAAEAWAFgOgXnvhRngceJj0AXogu7/Hx8cJ/bn5Mt5Vaiii3QpeC+LH1MXiRQphwo0ge9r+IUmu1c0H9LnAQL6SveleK+Iu1+/e+hRMtpkteWxAqRNzp4Znqpz9Hj7eCxhY57msnI0gCdevy9UvD5szRH6nEQZlugvOt0ztWn3bv8d2iGhxm9pvN5Jl3kEyo1zHYYgXfBvzcAPWVxXj3XRMunlMbTd3zhBkOMg7X0KYzDvK9N8WYMMxbrDxAP8zr7hc5gRlNXTlvLfjnt7JJGqdS7KaNZlb8hRCkVO2dyt+srcEwbBPp0BwBTO6PJE03S3UoWDgojD1SAy7TspmKa9oiLef2UdTn9wno1U2ueQBrKLHVu51/TpF5dzWnC45lEZn7kNEbyfYLF2pi21HCSMswY1IHDztKfjf4dHHJJsvvmnxXaD/uF/ZOyM3qNKT2liKbGzeA4NBZrAGw6rl4ntVmZuQOLbz4DIvCPDL4vxw+uoQD+lpJ58OICzVcDllxMzqBNhddDCQGsqCcr22nbWLbaLlVm1ahlzoFwQ3cJYzKXs8sscZ05WPrAaGct5+S9d8Jg1Gipb9MbbO1t6LzlTs1sHU7LpdkirIYw5AASSB/pbwPUhXZMtRHHnben2P4b8DMszfX0XoGvXz34VxeTM3O5xJDzmMxNoHKy9rh8VIXoYzcZ59ZV0VEgVUwVEtDasRRztc0kjMCJaSCJEWIuDzXge36VPDvpYDDU4ztdUfluYmAXuN7kHmV7/OsOIwrcxeGjORExw0k8Lo8d9Deu3zBuANasKWzXkH/k4/qcfIR5I6ju87R7vLak8NaODabhBjnE+i9f2J2F3MvqHPVc5z3kCG5nbNadGjrxWZvY9KjWq1xmL6hzOLjOmgFrALP8tRX6beO+PKn/AJLY2pj5lcNr+af8QY/vcVUOzYaPLVY6S5uTvKsK3NfxTC5ZGHUfyiBPosyag3gmCANFkbUcmmqbz0SC3PUQ5N4USCB7RA16668Ux3lJ/NQsrTa/T+FZcdpi3L1VA6th2uEOAI1grLTwFNloExudBwkpmXck8LaK/IdY/ZGz2TS7NYCXSTOkmR1hamU2gGGjoAhYD8uO/IhE5kH834IUp1ERBFuEn2CS6ns23X5J4fp+QhqVeie0sdSmb8iphu08j4MAEZb/AKbkanhKdUduuZj6HDxTqCLcbIXx5eNdWr8WGi8eHK2Y7wFvSeg4L6R2V2pmY05pkC/HmvknZeOpfpfDTs06H1suzgPioSGgPsQHDJoP+IbM9V08WbbOb7fXaONndaG4peJ7P7ca8AtcCDuCCF1KfaQ4+66pnKw09J/dIH4lcI9oDik1e0xxT8oNOtWxfNeU+KfiBtKk4l2UkFrebiICy9t/FlKiDneAYnKCMx6DVfNO0cU/FVu8eTlnwtmA0TpG5hY58ht+Hm5Nzx4pzXGdUGHIFoWgELiqajat0/vfohiY189EZby9lKWihBgExpJdtK6h7Ft4KlN/IG5XDDZO/PyTiR/CFSz66D+xazRm8IA4vbYKLl1jEi/5yUR0f+psXjU7z8kJbwO37aImkRx8vqo5mwFt/peUJKAnTbj9lDU5dJOiN1T8sRzUbW8JYSNQYjfTgkQGYrhrp0Ts9p56z9EDWR+35ZSJ1jloUzH3tjbbaSryA+fS3RA6pA8tToqtExAPn/CCSpQtA10FpHPVZq2FmNYHDQeYW51/4j2KvOOn1HJB7eax3YhcfaZPsYWJ3Y9WbuNrSNY62levygxv7j90TqbToD0vBVeVhyvK4OhWpGaTyOLdR5hdrD/FtdoGemDzY4/Ihahhx+TZAcA3WSfLflZOZ0/JKnxs4D/1u83CPkubjfinE1LMDWDjOY9brc7At1Ai3Lil08IAZiOW3uqvJR5OAzs5znZqhL3GZnfmujRwsBdItHAeWh90IpwPoNlFuytIYBwRNiZBTmiYMXPSU5tAQL/T23SINBtt7RpH1TCw6/PRLeyI+2qLvIGhtx4anklshmiRfTdW2kNvc8eCUXnQx7/gRip+W05pAx9Lf22HQqIW1+APmojZhp0wZJ2iFZdwsB+WUUVBTmwFbTbysNlFEHS6j7aC/omtqg6z7cVSiUI1lSeXT7Kn1Y9YUUQIWamthaCfNTLtufsSookSm1DFoHT0UdUNwfl9eKiiYMY8n08vkqc6eOvGI6WUUQYsp+6oG1+E+SiiBBvpN1iTz/LIDR/L/dWog6z/ANvfWym+U3myiiSVmjYzHhG3lpKprFFEBQG3OVfLmfNRRKBGtkE8OP0VqKKjj//Z"/>
          <p:cNvSpPr>
            <a:spLocks noChangeAspect="1" noChangeArrowheads="1"/>
          </p:cNvSpPr>
          <p:nvPr/>
        </p:nvSpPr>
        <p:spPr bwMode="auto">
          <a:xfrm>
            <a:off x="80963" y="-846138"/>
            <a:ext cx="1781175" cy="1771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588" name="AutoShape 4" descr="data:image/jpg;base64,/9j/4AAQSkZJRgABAQAAAQABAAD/2wCEAAkGBhISEBQSExQUFRUVFBQUFRUSFRQVFBQUFRQVFRUVFRQXHCYeFxkjGRQUHy8gIycpLCwsFR4xNTAqNSYrLCkBCQoKDgwOFA8PGCkcHxwpKSwsKSkpKSkpKSksKSkpKSkpKSkpKSkpKSkpKSkpKSkpLCwpKSkpLCkpKSwpLCkpKf/AABEIAMYAyAMBIgACEQEDEQH/xAAbAAACAwEBAQAAAAAAAAAAAAACAwABBAUGB//EADgQAAEDAgQDBgUDAwQDAAAAAAEAAhEDIQQSMUFRYXEFEyKBkaEGscHR8DLh8QcUI0JSYnIkM0P/xAAZAQADAQEBAAAAAAAAAAAAAAAAAQIDBAX/xAAiEQEBAAICAwEAAgMAAAAAAAAAAQIRAyESMUETUWEEIjL/2gAMAwEAAhEDEQA/AOeCiCEBE1eYzilcIpCsOQYCpCb3astATGisiHKmygyoLQYUhFlVkJAohUGJkKQmNF92r7pGjBT0CO7UyLQQEOVIM5YqhaCxDlSLRORUQnEIXBBFqQoiyoAUQchIUQS8ytAVaYaFITCxWGoWSQramQrFNBgFRQkp3dIm0gmfbME1oT3MCjagCNFpnIVQnPdOl0OUzuYuQAZieSJFY42lNZ+fZN7r5x1so7EctCRppbQnqVGvgti9r73vKd1G+OETup2gTqPkr7sa+V/t6q8+sQI5yDB9tlUnS31NtfdJXjAvpj19EqITHv3gnnF77AeizU6sk9fLRHtnnxz3D4QEJjSjgJOdnIVZFoc1LSBLqaCCtMIS1CazFROIQFqCAVEeVUmG0BWGKu8TGOTWHKhITiUMJgrMUWcqnNVKexsRIO6unQB1MBKE7JeNL7DQRqJmeqci8Md1rq1KTCADJ3HD0SjVkawL3n8J4eaw08MGguAtxP6lBVk3iBpPhgnrurldGpPTWxmaCLHhBgxvPFHQaRAm5mdgNpP7JOHreGDEzzM8xfgurgaIdqAGgb6fPRT3ldKZ+7iHSJ4cpuSOaGA50nm0m8AC8xwha8T8RYZjCQwvbn7tz2tGUOA2kyd7jgsnauCysFak4kW5+E8uhWl46Buw2eYItYnaOMcTK5OIwxpmLxrcEb8D0TH491DCmqM3ePPdsLYlpuSTPQ6cllwOapQL6j3Oc10eIyYytJE9Soyxkxl+hvo1CQDx/fZHKz4VwsNo31WwMUVyZdUKWQnZVC1JBbQryqih7xAC9qBGSrIQQQFFcK0HpbU1rksNV50yh2ZWFn7xGKqBs4kFCQFQCqEHsQRVBLbjigAWnDXIHkVWPtphXKxAPdy2xkbLEaUkib6kwYJ4SuvVolhM6T0vKx16Yk2treUrNV1S7gGMaAZbeI3v0Gi7HZ9ZrQGkAg6h0R0PkuLTqEGM0g3gA289tNU4vBbqJkHSZ9fqqx2RjvgJ9R/hLO7zZgSXAsE2kf6o4r1r8E2hRNKczYaG8BAAsDpOvmvP9j06hflDpvoTED6LpY3s+qaZBcAQTDtRrPmt8b16V7YKzadm1GhzAZh0+F+m3GVzO1a7ZFOkwNYLnLuTxXRqse4kE6ggkQAT0Se0sPTDWNBBfBLoFr2g81GU1NCuZhHQY5enHRdIVLLm06Ja8QOUcF1KmHI+ays6c3LO9gL1RcrDFO7UsAgKZEYarypDYAxHkUyqyEGU4KIsqpBbRxVBkq8qIFMkgIQxWBdEAgAzK8yI0VfdoBJctNGuA03MkRYcUHdpD6xb4QRrpb5p4tOP22V65e2DGlif1FciqxwcZFx563XQbUDbuN4n7ALNWqSQSQHHa0gnQEcYV3Vjqlu2QgC+sHXUaDbqm4YzM/pFgepMkpkCzSQTGw36KAibyLHTeIvCiXSmylXLTIs61xvotjMYXCC50+xXKp1I0kCCCIngZVOkg+og7clphlYTY/FNEZiAJ2ufRZDUDnFwFuZidLrGdI1/LImVYblGp9gnc9ne2kszOMcZvtxW59UFrRyXOoUjOadrbSRyWmkdOp8rqbemPJOjoUUchhZuUQKhKAogEAJqKw9WaajWoAHKJhAURsFklCQi74TCjghdwsU1GAlimiLoCEGtcrzpIJUIQBOqLmYmo3NJ1GwW5zVw8ZUh5HEpyba8V7ddzhInX5cAs7h4tYAmTY9PNLw1eTlnbz6rVUpCBw25cynLp1WM7qhuNCSb8jCJgOsiRaNymd3rf23/AAIXUt+Av9bqbVSCLz5n5fwoxxIk22nkEFwL6x7x+6MN0b6z5I8hoFRvraI3VNZJuBa8BaadEAiOFynAGDbl1/dZ+VVoFLDkkRoOPBEGw6AZCZSnQ7RaPW6ZWotNxbhHHcLTHL4zzm4llDCWx8o2puFTyqCd3atztkDRcqWVEKZCkQhCilKmZVJqYiFBUeic8SjY4I2JlYjapNiLolTmc0TQkMstoHK2uVimUYo8UJC94XCx2FmXW1kdNV2cXAaVy8RBaRvcei1wbcc+s+BElsea9BhhIgnhM/nRcjszCEAEldeiQWg7grHJ14rq4cacPus+S0C8/kJ9Z2blZZHiIM8Yj7KFLLYOuk+iEEE+RjyKVUq3I/NEvvfX5KoVdCi8DeOPVaGsmBJv8xcLjf3HH0XQo4oG4MRdHh9G2rEaxMC/nzt1WXAOcHVM36XaX1JHDZdXB4Qu8Zvb1K5hqeI8nGbLPy16PQKOYOLTtonEFDiMX4QIvOp3CbSNhm9Qtvbi5cdUJcQqzpxcEt7mymzmNoTUVtekf3AmEypUi6Ffnkf3h4KJLMbeIUQPzyJc26JjTwTn2KsEWRpmEHkqzFNzCdPmhq18x0A6IAO9IOiIV5lCW81bRCAx9pVMrVie4RMT+6345ktK59V3hjkrjp4/+W7CvBY6IGg6fgT2MnSf2CyYGkC11+A1XSwWE53Giwyym3TjOialSNRcjZY8XVjhC6naGDhuxjfgfsvRfBH9P216bcRixma69OkCQIBjM+OMacNVphx+V6Tllp5rsT4TxWMvTYQw/wD1f4WRy3d5L1VD+jggZsUZ3y0h7Eu+i+kUqLWtDWgANAAAEAAWAA2CJdePDjPbG52vnFb+jNM6YmqD/wBGH6rK/wDpDUpiaVdtTcte3IegIJC+opGOxjaVN1RxADRN/YKrx469F5V8yxuGNCkGvAD4IImw9DfZeVrVCXC+v5Mz+Sur2n2jUxDy9x1JOkcrbbhcuvh4sbmBaIF5g20uvOsxlrp70TjS5r2z4gZI220Up9oHQtjzWOviP8gH+211pfUJbsr9RHjMq0OYXXlVTrRY3WRleBYpDq0nXRHa9SOlXcNd0NPFSIXKfjbqNrnYJeNK5YulUq3UXL7x+6ifjU/pi772/koBKMk8lGiTdDgCHo84QuZGuoVBqZ+xBt9VaW1/qqL4TGisU7Y6LnB1iNdQPot1fxLK0NBM7HRVG/FfZ3ZTxdp1J9uK9R2W0E7X4bEcV4apVLKw4TB6cl6zszF/5PDuLDna6w5Z9dWF+PXdkdhitXbmEsb4nWseDehXv2NAAAEAWAFgOgXnvhRngceJj0AXogu7/Hx8cJ/bn5Mt5Vaiii3QpeC+LH1MXiRQphwo0ge9r+IUmu1c0H9LnAQL6SveleK+Iu1+/e+hRMtpkteWxAqRNzp4Znqpz9Hj7eCxhY57msnI0gCdevy9UvD5szRH6nEQZlugvOt0ztWn3bv8d2iGhxm9pvN5Jl3kEyo1zHYYgXfBvzcAPWVxXj3XRMunlMbTd3zhBkOMg7X0KYzDvK9N8WYMMxbrDxAP8zr7hc5gRlNXTlvLfjnt7JJGqdS7KaNZlb8hRCkVO2dyt+srcEwbBPp0BwBTO6PJE03S3UoWDgojD1SAy7TspmKa9oiLef2UdTn9wno1U2ueQBrKLHVu51/TpF5dzWnC45lEZn7kNEbyfYLF2pi21HCSMswY1IHDztKfjf4dHHJJsvvmnxXaD/uF/ZOyM3qNKT2liKbGzeA4NBZrAGw6rl4ntVmZuQOLbz4DIvCPDL4vxw+uoQD+lpJ58OICzVcDllxMzqBNhddDCQGsqCcr22nbWLbaLlVm1ahlzoFwQ3cJYzKXs8sscZ05WPrAaGct5+S9d8Jg1Gipb9MbbO1t6LzlTs1sHU7LpdkirIYw5AASSB/pbwPUhXZMtRHHnben2P4b8DMszfX0XoGvXz34VxeTM3O5xJDzmMxNoHKy9rh8VIXoYzcZ59ZV0VEgVUwVEtDasRRztc0kjMCJaSCJEWIuDzXge36VPDvpYDDU4ztdUfluYmAXuN7kHmV7/OsOIwrcxeGjORExw0k8Lo8d9Deu3zBuANasKWzXkH/k4/qcfIR5I6ju87R7vLak8NaODabhBjnE+i9f2J2F3MvqHPVc5z3kCG5nbNadGjrxWZvY9KjWq1xmL6hzOLjOmgFrALP8tRX6beO+PKn/AJLY2pj5lcNr+af8QY/vcVUOzYaPLVY6S5uTvKsK3NfxTC5ZGHUfyiBPosyag3gmCANFkbUcmmqbz0SC3PUQ5N4USCB7RA16668Ux3lJ/NQsrTa/T+FZcdpi3L1VA6th2uEOAI1grLTwFNloExudBwkpmXck8LaK/IdY/ZGz2TS7NYCXSTOkmR1hamU2gGGjoAhYD8uO/IhE5kH834IUp1ERBFuEn2CS6ns23X5J4fp+QhqVeie0sdSmb8iphu08j4MAEZb/AKbkanhKdUduuZj6HDxTqCLcbIXx5eNdWr8WGi8eHK2Y7wFvSeg4L6R2V2pmY05pkC/HmvknZeOpfpfDTs06H1suzgPioSGgPsQHDJoP+IbM9V08WbbOb7fXaONndaG4peJ7P7ca8AtcCDuCCF1KfaQ4+66pnKw09J/dIH4lcI9oDik1e0xxT8oNOtWxfNeU+KfiBtKk4l2UkFrebiICy9t/FlKiDneAYnKCMx6DVfNO0cU/FVu8eTlnwtmA0TpG5hY58ht+Hm5Nzx4pzXGdUGHIFoWgELiqajat0/vfohiY189EZby9lKWihBgExpJdtK6h7Ft4KlN/IG5XDDZO/PyTiR/CFSz66D+xazRm8IA4vbYKLl1jEi/5yUR0f+psXjU7z8kJbwO37aImkRx8vqo5mwFt/peUJKAnTbj9lDU5dJOiN1T8sRzUbW8JYSNQYjfTgkQGYrhrp0Ts9p56z9EDWR+35ZSJ1jloUzH3tjbbaSryA+fS3RA6pA8tToqtExAPn/CCSpQtA10FpHPVZq2FmNYHDQeYW51/4j2KvOOn1HJB7eax3YhcfaZPsYWJ3Y9WbuNrSNY62levygxv7j90TqbToD0vBVeVhyvK4OhWpGaTyOLdR5hdrD/FtdoGemDzY4/Ihahhx+TZAcA3WSfLflZOZ0/JKnxs4D/1u83CPkubjfinE1LMDWDjOY9brc7At1Ai3Lil08IAZiOW3uqvJR5OAzs5znZqhL3GZnfmujRwsBdItHAeWh90IpwPoNlFuytIYBwRNiZBTmiYMXPSU5tAQL/T23SINBtt7RpH1TCw6/PRLeyI+2qLvIGhtx4anklshmiRfTdW2kNvc8eCUXnQx7/gRip+W05pAx9Lf22HQqIW1+APmojZhp0wZJ2iFZdwsB+WUUVBTmwFbTbysNlFEHS6j7aC/omtqg6z7cVSiUI1lSeXT7Kn1Y9YUUQIWamthaCfNTLtufsSookSm1DFoHT0UdUNwfl9eKiiYMY8n08vkqc6eOvGI6WUUQYsp+6oG1+E+SiiBBvpN1iTz/LIDR/L/dWog6z/ANvfWym+U3myiiSVmjYzHhG3lpKprFFEBQG3OVfLmfNRRKBGtkE8OP0VqKKjj//Z"/>
          <p:cNvSpPr>
            <a:spLocks noChangeAspect="1" noChangeArrowheads="1"/>
          </p:cNvSpPr>
          <p:nvPr/>
        </p:nvSpPr>
        <p:spPr bwMode="auto">
          <a:xfrm>
            <a:off x="80963" y="-846138"/>
            <a:ext cx="1781175" cy="1771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7590" name="Picture 6" descr="http://4.bp.blogspot.com/_BYX14125JUQ/Rrk_io2CEXI/AAAAAAAADac/puqyz5Fhwh0/s400/Pygmy_Marmos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429000"/>
            <a:ext cx="3657600" cy="3048000"/>
          </a:xfrm>
          <a:prstGeom prst="rect">
            <a:avLst/>
          </a:prstGeom>
          <a:ln w="127000" cap="sq">
            <a:solidFill>
              <a:srgbClr val="FF99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7592" name="Picture 8" descr="http://t1.gstatic.com/images?q=tbn:ANd9GcQBKeAsXhMkplSXjvUdLKCckldMuk_qZLJTh4jlxdMDGUVOgv8z-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038600"/>
            <a:ext cx="3124200" cy="2133600"/>
          </a:xfrm>
          <a:prstGeom prst="rect">
            <a:avLst/>
          </a:prstGeom>
          <a:ln w="127000" cap="sq">
            <a:solidFill>
              <a:srgbClr val="FF99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Selling/Buying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Cooper Black" pitchFamily="18" charset="0"/>
              </a:rPr>
              <a:t>Pygmy marmoset sellers are difficult find.</a:t>
            </a:r>
          </a:p>
          <a:p>
            <a:r>
              <a:rPr lang="en-US" dirty="0" smtClean="0">
                <a:latin typeface="Cooper Black" pitchFamily="18" charset="0"/>
              </a:rPr>
              <a:t>They are priced at a high amount because of their rareness.</a:t>
            </a:r>
          </a:p>
          <a:p>
            <a:r>
              <a:rPr lang="en-US" dirty="0" smtClean="0">
                <a:latin typeface="Cooper Black" pitchFamily="18" charset="0"/>
              </a:rPr>
              <a:t>Many people want a baby pygmy marmoset as a pet, until they realize their unusual behaviors of biting and scratching people.</a:t>
            </a:r>
            <a:endParaRPr lang="en-US" dirty="0">
              <a:latin typeface="Cooper Black" pitchFamily="18" charset="0"/>
            </a:endParaRPr>
          </a:p>
        </p:txBody>
      </p:sp>
      <p:pic>
        <p:nvPicPr>
          <p:cNvPr id="67586" name="Picture 2" descr="Pygmy Marmos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676400"/>
            <a:ext cx="2667000" cy="2412191"/>
          </a:xfrm>
          <a:prstGeom prst="rect">
            <a:avLst/>
          </a:prstGeom>
          <a:ln w="127000" cap="sq">
            <a:solidFill>
              <a:srgbClr val="36F6F6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7588" name="Picture 4" descr="http://www.asnclassifieds.com/images/11945_Capuchin_Monkey_-_Female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419600"/>
            <a:ext cx="2286000" cy="1714501"/>
          </a:xfrm>
          <a:prstGeom prst="rect">
            <a:avLst/>
          </a:prstGeom>
          <a:noFill/>
          <a:ln w="38100">
            <a:solidFill>
              <a:srgbClr val="36F6F6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4038600" cy="4800600"/>
          </a:xfrm>
        </p:spPr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Their main prey are tree sap, fruit, insects, and spiders.</a:t>
            </a:r>
          </a:p>
          <a:p>
            <a:r>
              <a:rPr lang="en-US" dirty="0" smtClean="0">
                <a:latin typeface="Cooper Black" pitchFamily="18" charset="0"/>
              </a:rPr>
              <a:t>Its hard for them to get fruit because they stay high in the trees.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304800"/>
            <a:ext cx="815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oper Black" pitchFamily="18" charset="0"/>
              </a:rPr>
              <a:t>Prey</a:t>
            </a:r>
            <a:endParaRPr lang="en-US" sz="4400" dirty="0">
              <a:latin typeface="Cooper Black" pitchFamily="18" charset="0"/>
            </a:endParaRPr>
          </a:p>
        </p:txBody>
      </p:sp>
      <p:pic>
        <p:nvPicPr>
          <p:cNvPr id="66563" name="Picture 3" descr="http://listsoplenty.com/pix/wp-content/uploads/2010/04/pygmy-marmoset-on-a-ban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295400"/>
            <a:ext cx="3829050" cy="5343526"/>
          </a:xfrm>
          <a:prstGeom prst="rect">
            <a:avLst/>
          </a:prstGeom>
          <a:noFill/>
          <a:ln w="57150">
            <a:solidFill>
              <a:srgbClr val="36F6F6"/>
            </a:solidFill>
          </a:ln>
        </p:spPr>
      </p:pic>
      <p:pic>
        <p:nvPicPr>
          <p:cNvPr id="66565" name="Picture 5" descr="http://static.zsl.org/images/width400/pygmy-marmoset-and-ice-treat-42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5105400"/>
            <a:ext cx="2286000" cy="1600200"/>
          </a:xfrm>
          <a:prstGeom prst="rect">
            <a:avLst/>
          </a:prstGeom>
          <a:noFill/>
          <a:ln w="38100">
            <a:solidFill>
              <a:srgbClr val="36F6F6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6F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Random Facts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Their hair grows to the same length of a squirrels.</a:t>
            </a:r>
          </a:p>
          <a:p>
            <a:endParaRPr lang="en-US" dirty="0" smtClean="0">
              <a:latin typeface="Cooper Black" pitchFamily="18" charset="0"/>
            </a:endParaRPr>
          </a:p>
          <a:p>
            <a:r>
              <a:rPr lang="en-US" dirty="0" smtClean="0">
                <a:latin typeface="Cooper Black" pitchFamily="18" charset="0"/>
              </a:rPr>
              <a:t>Their eyes are a caramel brown color.</a:t>
            </a:r>
          </a:p>
          <a:p>
            <a:pPr>
              <a:buNone/>
            </a:pPr>
            <a:endParaRPr lang="en-US" dirty="0" smtClean="0">
              <a:latin typeface="Cooper Black" pitchFamily="18" charset="0"/>
            </a:endParaRPr>
          </a:p>
          <a:p>
            <a:r>
              <a:rPr lang="en-US" dirty="0" smtClean="0">
                <a:latin typeface="Cooper Black" pitchFamily="18" charset="0"/>
              </a:rPr>
              <a:t>Their “groups” are lead by the eldest female.</a:t>
            </a:r>
            <a:endParaRPr lang="en-US" dirty="0">
              <a:latin typeface="Cooper Black" pitchFamily="18" charset="0"/>
            </a:endParaRPr>
          </a:p>
        </p:txBody>
      </p:sp>
      <p:pic>
        <p:nvPicPr>
          <p:cNvPr id="65538" name="Picture 2" descr="http://t3.gstatic.com/images?q=tbn:ANd9GcSMgm7L75y2FYv5P3ClPHa_xR5bMktb5KEl3HlUvchpJUKQjl3-sQ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5105400"/>
            <a:ext cx="2209800" cy="1470522"/>
          </a:xfrm>
          <a:prstGeom prst="rect">
            <a:avLst/>
          </a:prstGeom>
          <a:noFill/>
          <a:ln w="76200">
            <a:solidFill>
              <a:srgbClr val="FF0066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Random Facts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Pygmy marmosets are omnivores.</a:t>
            </a:r>
          </a:p>
          <a:p>
            <a:endParaRPr lang="en-US" dirty="0" smtClean="0">
              <a:latin typeface="Cooper Black" pitchFamily="18" charset="0"/>
            </a:endParaRPr>
          </a:p>
          <a:p>
            <a:r>
              <a:rPr lang="en-US" dirty="0" smtClean="0">
                <a:latin typeface="Cooper Black" pitchFamily="18" charset="0"/>
              </a:rPr>
              <a:t>They live 11-12 years in the wild.</a:t>
            </a:r>
          </a:p>
          <a:p>
            <a:endParaRPr lang="en-US" dirty="0" smtClean="0">
              <a:latin typeface="Cooper Black" pitchFamily="18" charset="0"/>
            </a:endParaRPr>
          </a:p>
          <a:p>
            <a:r>
              <a:rPr lang="en-US" dirty="0" smtClean="0">
                <a:latin typeface="Cooper Black" pitchFamily="18" charset="0"/>
              </a:rPr>
              <a:t>In the zoos they live around 20 years.</a:t>
            </a:r>
          </a:p>
          <a:p>
            <a:endParaRPr lang="en-US" dirty="0" smtClean="0">
              <a:latin typeface="Cooper Black" pitchFamily="18" charset="0"/>
            </a:endParaRPr>
          </a:p>
          <a:p>
            <a:endParaRPr lang="en-US" dirty="0"/>
          </a:p>
        </p:txBody>
      </p:sp>
      <p:pic>
        <p:nvPicPr>
          <p:cNvPr id="64514" name="Picture 2" descr="http://farm1.static.flickr.com/108/293550927_2f344404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572000"/>
            <a:ext cx="2971800" cy="2081327"/>
          </a:xfrm>
          <a:prstGeom prst="rect">
            <a:avLst/>
          </a:prstGeom>
          <a:noFill/>
          <a:ln w="57150">
            <a:solidFill>
              <a:srgbClr val="36F6F6"/>
            </a:solidFill>
          </a:ln>
        </p:spPr>
      </p:pic>
      <p:pic>
        <p:nvPicPr>
          <p:cNvPr id="64516" name="Picture 4" descr="http://www.prlog.org/10755585-marmoset-monkeys.jpg"/>
          <p:cNvPicPr>
            <a:picLocks noChangeAspect="1" noChangeArrowheads="1"/>
          </p:cNvPicPr>
          <p:nvPr/>
        </p:nvPicPr>
        <p:blipFill>
          <a:blip r:embed="rId3" cstate="print"/>
          <a:srcRect l="14286" t="3810" r="14286" b="4762"/>
          <a:stretch>
            <a:fillRect/>
          </a:stretch>
        </p:blipFill>
        <p:spPr bwMode="auto">
          <a:xfrm>
            <a:off x="5791200" y="4648200"/>
            <a:ext cx="2590800" cy="1828800"/>
          </a:xfrm>
          <a:prstGeom prst="rect">
            <a:avLst/>
          </a:prstGeom>
          <a:noFill/>
          <a:ln w="76200">
            <a:solidFill>
              <a:srgbClr val="36F6F6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Random Facts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Nicknames: “little lion” “pocket monkey”</a:t>
            </a:r>
          </a:p>
          <a:p>
            <a:endParaRPr lang="en-US" dirty="0" smtClean="0">
              <a:latin typeface="Cooper Black" pitchFamily="18" charset="0"/>
            </a:endParaRPr>
          </a:p>
          <a:p>
            <a:r>
              <a:rPr lang="en-US" dirty="0" smtClean="0">
                <a:latin typeface="Cooper Black" pitchFamily="18" charset="0"/>
              </a:rPr>
              <a:t>Their </a:t>
            </a:r>
            <a:r>
              <a:rPr lang="en-US" dirty="0" smtClean="0">
                <a:latin typeface="Cooper Black" pitchFamily="18" charset="0"/>
              </a:rPr>
              <a:t>incisor teeth are as big as their canine</a:t>
            </a:r>
            <a:r>
              <a:rPr lang="en-US" dirty="0" smtClean="0">
                <a:latin typeface="Cooper Black" pitchFamily="18" charset="0"/>
              </a:rPr>
              <a:t>.</a:t>
            </a:r>
          </a:p>
          <a:p>
            <a:endParaRPr lang="en-US" dirty="0" smtClean="0">
              <a:latin typeface="Cooper Black" pitchFamily="18" charset="0"/>
            </a:endParaRPr>
          </a:p>
          <a:p>
            <a:r>
              <a:rPr lang="en-US" dirty="0" smtClean="0">
                <a:latin typeface="Cooper Black" pitchFamily="18" charset="0"/>
              </a:rPr>
              <a:t>Pygmy marmosets are not endangered.</a:t>
            </a:r>
            <a:endParaRPr lang="en-US" dirty="0">
              <a:latin typeface="Cooper Black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6F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oper Black" pitchFamily="18" charset="0"/>
              </a:rPr>
              <a:t>Random Facts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oper Black" pitchFamily="18" charset="0"/>
              </a:rPr>
              <a:t>Marmosets usually have twins; triplets and quadruplets are also common.</a:t>
            </a:r>
          </a:p>
          <a:p>
            <a:r>
              <a:rPr lang="en-US" dirty="0" smtClean="0">
                <a:latin typeface="Cooper Black" pitchFamily="18" charset="0"/>
              </a:rPr>
              <a:t>Newborns have to be fed every two hours around the clock.</a:t>
            </a:r>
          </a:p>
          <a:p>
            <a:r>
              <a:rPr lang="en-US" dirty="0" smtClean="0">
                <a:latin typeface="Cooper Black" pitchFamily="18" charset="0"/>
              </a:rPr>
              <a:t>The word marmoset is adapted from the French word meaning grotesque image.</a:t>
            </a:r>
          </a:p>
        </p:txBody>
      </p:sp>
      <p:pic>
        <p:nvPicPr>
          <p:cNvPr id="61442" name="Picture 2" descr="pymgy marmose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5410200"/>
            <a:ext cx="2667000" cy="1035483"/>
          </a:xfrm>
          <a:prstGeom prst="rect">
            <a:avLst/>
          </a:prstGeom>
          <a:noFill/>
          <a:ln w="57150">
            <a:solidFill>
              <a:srgbClr val="FF9900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100" dirty="0" smtClean="0">
                <a:hlinkClick r:id="rId2"/>
              </a:rPr>
              <a:t>      http://</a:t>
            </a:r>
            <a:r>
              <a:rPr lang="en-US" sz="1100" dirty="0" smtClean="0">
                <a:hlinkClick r:id="rId2"/>
              </a:rPr>
              <a:t>library.thinkquest.org/CR0210960/habitat.h </a:t>
            </a:r>
            <a:r>
              <a:rPr lang="en-US" sz="1100" dirty="0" err="1" smtClean="0">
                <a:hlinkClick r:id="rId2"/>
              </a:rPr>
              <a:t>tml</a:t>
            </a:r>
            <a:r>
              <a:rPr lang="en-US" sz="1100" dirty="0" smtClean="0"/>
              <a:t>  </a:t>
            </a:r>
            <a:endParaRPr lang="en-US" sz="1100" dirty="0"/>
          </a:p>
        </p:txBody>
      </p:sp>
      <p:sp>
        <p:nvSpPr>
          <p:cNvPr id="4" name="Rectangle 3"/>
          <p:cNvSpPr/>
          <p:nvPr/>
        </p:nvSpPr>
        <p:spPr>
          <a:xfrm>
            <a:off x="533400" y="1828800"/>
            <a:ext cx="57912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hlinkClick r:id="rId3"/>
              </a:rPr>
              <a:t>http://www.monkeyworlds.com/pygmy-marmoset.html</a:t>
            </a:r>
            <a:r>
              <a:rPr lang="en-US" sz="1100" dirty="0" smtClean="0"/>
              <a:t> </a:t>
            </a:r>
            <a:endParaRPr lang="en-US" sz="1100" dirty="0"/>
          </a:p>
        </p:txBody>
      </p:sp>
      <p:pic>
        <p:nvPicPr>
          <p:cNvPr id="30722" name="Picture 2" descr="http://pygmymarmoset.net/image/logo2.jpg"/>
          <p:cNvPicPr>
            <a:picLocks noChangeAspect="1" noChangeArrowheads="1"/>
          </p:cNvPicPr>
          <p:nvPr/>
        </p:nvPicPr>
        <p:blipFill>
          <a:blip r:embed="rId4" cstate="print"/>
          <a:srcRect l="1770" t="20000" r="1770" b="4000"/>
          <a:stretch>
            <a:fillRect/>
          </a:stretch>
        </p:blipFill>
        <p:spPr bwMode="auto">
          <a:xfrm>
            <a:off x="457200" y="5181600"/>
            <a:ext cx="8305800" cy="1524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33400" y="2057400"/>
            <a:ext cx="61722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hlinkClick r:id="rId5"/>
              </a:rPr>
              <a:t>http://www.honoluluzoo.org/pygmy_marmoset.htm</a:t>
            </a:r>
            <a:r>
              <a:rPr lang="en-US" sz="1100" dirty="0" smtClean="0"/>
              <a:t> </a:t>
            </a:r>
            <a:endParaRPr lang="en-US" sz="1100" dirty="0"/>
          </a:p>
        </p:txBody>
      </p:sp>
      <p:sp>
        <p:nvSpPr>
          <p:cNvPr id="7" name="Rectangle 6"/>
          <p:cNvSpPr/>
          <p:nvPr/>
        </p:nvSpPr>
        <p:spPr>
          <a:xfrm>
            <a:off x="533400" y="2286000"/>
            <a:ext cx="8382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hlinkClick r:id="rId6"/>
              </a:rPr>
              <a:t>http://www.associatedcontent.com/article/1981358/the_pygmy_marmoset_facts_and_information.html?cat=58</a:t>
            </a:r>
            <a:r>
              <a:rPr lang="en-US" sz="1100" dirty="0" smtClean="0"/>
              <a:t> </a:t>
            </a:r>
            <a:endParaRPr lang="en-US" sz="1100" dirty="0"/>
          </a:p>
        </p:txBody>
      </p:sp>
      <p:sp>
        <p:nvSpPr>
          <p:cNvPr id="8" name="Rectangle 7"/>
          <p:cNvSpPr/>
          <p:nvPr/>
        </p:nvSpPr>
        <p:spPr>
          <a:xfrm>
            <a:off x="533400" y="2514600"/>
            <a:ext cx="185178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hlinkClick r:id="rId7"/>
              </a:rPr>
              <a:t>http://pygmymarmoset.net/</a:t>
            </a:r>
            <a:r>
              <a:rPr lang="en-US" sz="1100" dirty="0" smtClean="0"/>
              <a:t> </a:t>
            </a:r>
            <a:endParaRPr lang="en-US" sz="1100" dirty="0"/>
          </a:p>
        </p:txBody>
      </p:sp>
      <p:sp>
        <p:nvSpPr>
          <p:cNvPr id="9" name="Rectangle 8"/>
          <p:cNvSpPr/>
          <p:nvPr/>
        </p:nvSpPr>
        <p:spPr>
          <a:xfrm>
            <a:off x="533400" y="274320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smtClean="0">
                <a:hlinkClick r:id="rId8"/>
              </a:rPr>
              <a:t>http://www.sandiegozoo.org/animalbytes/t-pygmy_marmoset.html</a:t>
            </a:r>
            <a:r>
              <a:rPr lang="en-US" sz="1100" dirty="0" smtClean="0"/>
              <a:t> </a:t>
            </a:r>
            <a:endParaRPr lang="en-US" sz="1100" dirty="0"/>
          </a:p>
        </p:txBody>
      </p:sp>
      <p:sp>
        <p:nvSpPr>
          <p:cNvPr id="10" name="Rectangle 9"/>
          <p:cNvSpPr/>
          <p:nvPr/>
        </p:nvSpPr>
        <p:spPr>
          <a:xfrm>
            <a:off x="533400" y="2971800"/>
            <a:ext cx="7010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http://www.google.com/imgres?imgurl=http://www.prlog.org/10755585-marmoset-monkeys.jpg&amp;imgrefurl=http://</a:t>
            </a:r>
            <a:r>
              <a:rPr lang="en-US" sz="800" dirty="0" smtClean="0"/>
              <a:t>www.prlog.org/10755585-cute-baby-pygmy -marmoset-monkeys-for-free-</a:t>
            </a:r>
            <a:r>
              <a:rPr lang="en-US" sz="800" dirty="0" err="1" smtClean="0"/>
              <a:t>adoption.html&amp;usg</a:t>
            </a:r>
            <a:r>
              <a:rPr lang="en-US" sz="800" dirty="0" smtClean="0"/>
              <a:t>=__wyFdpYN7jnUf8vUkpw6ivyMckkg=&amp;h=300&amp;w=400&amp;sz=18&amp;hl=en&amp;start=15&amp;zoom=1&amp;tbnid=Ea8oazA69FH8rM:&amp;</a:t>
            </a:r>
            <a:r>
              <a:rPr lang="en-US" sz="800" dirty="0" smtClean="0"/>
              <a:t>tbnh=136&amp;tbnw=199&amp;ei=z2HdTY125O7SAbyeyAE&amp;prev</a:t>
            </a:r>
            <a:r>
              <a:rPr lang="en-US" sz="800" dirty="0" smtClean="0"/>
              <a:t>=/</a:t>
            </a:r>
            <a:r>
              <a:rPr lang="en-US" sz="800" dirty="0" smtClean="0"/>
              <a:t>search%3Fq%3Dpic%2Bof%2Bpygmy%2Bmarmoset%2Bmonkey%26hl%3Den%26safe%3Dactive%26sa%3DX%26biw%3D1004%26bih%3D609%26tbm%3Disch&amp;itbs=1&amp;iact=</a:t>
            </a:r>
            <a:r>
              <a:rPr lang="en-US" sz="800" dirty="0" err="1" smtClean="0"/>
              <a:t>rc&amp;dur</a:t>
            </a:r>
            <a:r>
              <a:rPr lang="en-US" sz="800" dirty="0" smtClean="0">
                <a:hlinkClick r:id="rId9" action="ppaction://hlinkfile"/>
              </a:rPr>
              <a:t>=250&amp;sqi=2&amp;page=2&amp;ndsp=15&amp;ved=1t:429,r:13,s:15&amp;tx=87&amp;ty=51</a:t>
            </a:r>
            <a:r>
              <a:rPr lang="en-US" sz="800" dirty="0" smtClean="0"/>
              <a:t>                          </a:t>
            </a:r>
            <a:endParaRPr lang="en-US" sz="800" dirty="0"/>
          </a:p>
        </p:txBody>
      </p:sp>
      <p:sp>
        <p:nvSpPr>
          <p:cNvPr id="11" name="Rectangle 10"/>
          <p:cNvSpPr/>
          <p:nvPr/>
        </p:nvSpPr>
        <p:spPr>
          <a:xfrm>
            <a:off x="533400" y="3657600"/>
            <a:ext cx="65532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hlinkClick r:id="rId10"/>
              </a:rPr>
              <a:t>http://</a:t>
            </a:r>
            <a:r>
              <a:rPr lang="en-US" sz="800" dirty="0" smtClean="0">
                <a:hlinkClick r:id="rId10"/>
              </a:rPr>
              <a:t>www.factzoo.com/mammals/monkeys/pygmy-marmosets.html</a:t>
            </a:r>
            <a:r>
              <a:rPr lang="en-US" sz="800" dirty="0" smtClean="0"/>
              <a:t> </a:t>
            </a:r>
            <a:endParaRPr lang="en-US" sz="800" dirty="0"/>
          </a:p>
        </p:txBody>
      </p:sp>
      <p:sp>
        <p:nvSpPr>
          <p:cNvPr id="12" name="Rectangle 11"/>
          <p:cNvSpPr/>
          <p:nvPr/>
        </p:nvSpPr>
        <p:spPr>
          <a:xfrm>
            <a:off x="533400" y="3886200"/>
            <a:ext cx="90678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hlinkClick r:id="rId8"/>
              </a:rPr>
              <a:t>http://</a:t>
            </a:r>
            <a:r>
              <a:rPr lang="en-US" sz="1000" dirty="0" smtClean="0">
                <a:hlinkClick r:id="rId8"/>
              </a:rPr>
              <a:t>www.sandiegozoo.org/animalbytes/t-pygmy_marmoset.html</a:t>
            </a:r>
            <a:r>
              <a:rPr lang="en-US" sz="1000" dirty="0" smtClean="0"/>
              <a:t> </a:t>
            </a:r>
            <a:endParaRPr 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Where they live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 smtClean="0">
                <a:latin typeface="Cooper Black" pitchFamily="18" charset="0"/>
              </a:rPr>
              <a:t>Environment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latin typeface="Cooper Black" pitchFamily="18" charset="0"/>
              </a:rPr>
              <a:t>Most pygmy marmosets live somewhere in moist, tropical areas.</a:t>
            </a:r>
          </a:p>
          <a:p>
            <a:r>
              <a:rPr lang="en-US" sz="1800" dirty="0" smtClean="0">
                <a:latin typeface="Cooper Black" pitchFamily="18" charset="0"/>
              </a:rPr>
              <a:t>Very few live in Southern/Eastern Africa, while many of them live in parts of Central/South America.</a:t>
            </a:r>
          </a:p>
          <a:p>
            <a:endParaRPr lang="en-US" sz="1800" dirty="0" smtClean="0">
              <a:latin typeface="Cooper Black" pitchFamily="18" charset="0"/>
            </a:endParaRPr>
          </a:p>
          <a:p>
            <a:endParaRPr lang="en-US" sz="1800" dirty="0" smtClean="0">
              <a:latin typeface="Cooper Black" pitchFamily="18" charset="0"/>
            </a:endParaRPr>
          </a:p>
          <a:p>
            <a:endParaRPr lang="en-US" sz="1800" dirty="0">
              <a:latin typeface="Cooper Black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 smtClean="0">
                <a:latin typeface="Cooper Black" pitchFamily="18" charset="0"/>
              </a:rPr>
              <a:t>Habitats</a:t>
            </a:r>
            <a:endParaRPr lang="en-US" sz="4400" dirty="0">
              <a:latin typeface="Cooper Black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4073526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ooper Black" pitchFamily="18" charset="0"/>
              </a:rPr>
              <a:t>In the understory of the forests is where you will usually find Marmosets.</a:t>
            </a:r>
          </a:p>
          <a:p>
            <a:r>
              <a:rPr lang="en-US" sz="2000" dirty="0" smtClean="0">
                <a:latin typeface="Cooper Black" pitchFamily="18" charset="0"/>
              </a:rPr>
              <a:t>They rarely scavenger to the underground because of all of the predators. Even if they are fast to get away they can still get caught.</a:t>
            </a:r>
          </a:p>
          <a:p>
            <a:r>
              <a:rPr lang="en-US" sz="2000" dirty="0" smtClean="0">
                <a:latin typeface="Cooper Black" pitchFamily="18" charset="0"/>
              </a:rPr>
              <a:t>They live in the trees of the rainforests, and are rarely found on the ground.</a:t>
            </a:r>
          </a:p>
        </p:txBody>
      </p:sp>
      <p:pic>
        <p:nvPicPr>
          <p:cNvPr id="16386" name="Picture 2" descr="http://www.wildernessclassroom.com/amazon/monkey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4648200"/>
            <a:ext cx="2514600" cy="1939836"/>
          </a:xfrm>
          <a:prstGeom prst="rect">
            <a:avLst/>
          </a:prstGeom>
          <a:ln w="127000" cap="sq">
            <a:solidFill>
              <a:srgbClr val="FFC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What they eat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678363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Cooper Black" pitchFamily="18" charset="0"/>
              </a:rPr>
              <a:t> Pygmy marmoset monkeys  eat the sap and gum from the trees, by digging a hole with their claws.</a:t>
            </a:r>
          </a:p>
          <a:p>
            <a:r>
              <a:rPr lang="en-US" sz="1800" dirty="0" smtClean="0">
                <a:latin typeface="Cooper Black" pitchFamily="18" charset="0"/>
              </a:rPr>
              <a:t>If they can’t get enough of sap and gum they will eat plants, and different types of fruit.</a:t>
            </a:r>
            <a:endParaRPr lang="en-US" sz="1800" dirty="0">
              <a:latin typeface="Cooper Black" pitchFamily="18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ooper Black" pitchFamily="18" charset="0"/>
              </a:rPr>
              <a:t>Grasshoppers are the pygmy marmosets favorite food.</a:t>
            </a:r>
          </a:p>
          <a:p>
            <a:endParaRPr lang="en-US" sz="2000" dirty="0" smtClean="0">
              <a:latin typeface="Cooper Black" pitchFamily="18" charset="0"/>
            </a:endParaRPr>
          </a:p>
          <a:p>
            <a:endParaRPr lang="en-US" sz="2000" dirty="0" smtClean="0">
              <a:latin typeface="Cooper Black" pitchFamily="18" charset="0"/>
            </a:endParaRPr>
          </a:p>
          <a:p>
            <a:endParaRPr lang="en-US" sz="2000" dirty="0" smtClean="0">
              <a:latin typeface="Cooper Black" pitchFamily="18" charset="0"/>
            </a:endParaRPr>
          </a:p>
          <a:p>
            <a:endParaRPr lang="en-US" sz="2000" dirty="0" smtClean="0">
              <a:latin typeface="Cooper Black" pitchFamily="18" charset="0"/>
            </a:endParaRPr>
          </a:p>
          <a:p>
            <a:endParaRPr lang="en-US" sz="2000" dirty="0" smtClean="0">
              <a:latin typeface="Cooper Black" pitchFamily="18" charset="0"/>
            </a:endParaRPr>
          </a:p>
          <a:p>
            <a:endParaRPr lang="en-US" sz="2000" dirty="0" smtClean="0">
              <a:latin typeface="Cooper Black" pitchFamily="18" charset="0"/>
            </a:endParaRPr>
          </a:p>
          <a:p>
            <a:endParaRPr lang="en-US" sz="2000" dirty="0" smtClean="0">
              <a:latin typeface="Cooper Black" pitchFamily="18" charset="0"/>
            </a:endParaRPr>
          </a:p>
          <a:p>
            <a:r>
              <a:rPr lang="en-US" sz="2000" dirty="0" smtClean="0">
                <a:latin typeface="Cooper Black" pitchFamily="18" charset="0"/>
              </a:rPr>
              <a:t>Pygmy Marmoset Monkeys are omnivores.</a:t>
            </a:r>
          </a:p>
          <a:p>
            <a:endParaRPr lang="en-US" sz="2000" dirty="0" smtClean="0">
              <a:latin typeface="Cooper Black" pitchFamily="18" charset="0"/>
            </a:endParaRPr>
          </a:p>
          <a:p>
            <a:endParaRPr lang="en-US" sz="2000" dirty="0" smtClean="0">
              <a:latin typeface="Cooper Black" pitchFamily="18" charset="0"/>
            </a:endParaRPr>
          </a:p>
          <a:p>
            <a:endParaRPr lang="en-US" sz="2000" dirty="0" smtClean="0">
              <a:latin typeface="Cooper Black" pitchFamily="18" charset="0"/>
            </a:endParaRPr>
          </a:p>
          <a:p>
            <a:endParaRPr lang="en-US" sz="2000" dirty="0" smtClean="0">
              <a:latin typeface="Cooper Black" pitchFamily="18" charset="0"/>
            </a:endParaRPr>
          </a:p>
          <a:p>
            <a:endParaRPr lang="en-US" sz="2000" dirty="0" smtClean="0">
              <a:latin typeface="Cooper Black" pitchFamily="18" charset="0"/>
            </a:endParaRPr>
          </a:p>
          <a:p>
            <a:endParaRPr lang="en-US" sz="2000" dirty="0">
              <a:latin typeface="Cooper Black" pitchFamily="18" charset="0"/>
            </a:endParaRPr>
          </a:p>
        </p:txBody>
      </p:sp>
      <p:pic>
        <p:nvPicPr>
          <p:cNvPr id="15362" name="Picture 2" descr="http://t1.gstatic.com/images?q=tbn:ANd9GcSN6HFBiZ8OINo2eCuiZEvb7eg--IgRvrSqY-l_WQfW9Wf6qcjg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886200"/>
            <a:ext cx="2571750" cy="2665152"/>
          </a:xfrm>
          <a:prstGeom prst="rect">
            <a:avLst/>
          </a:prstGeom>
          <a:ln w="127000" cap="sq">
            <a:solidFill>
              <a:srgbClr val="36F6F6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381000" y="3810000"/>
            <a:ext cx="609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T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R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endParaRPr lang="en-US" sz="2000" b="1" dirty="0" smtClean="0">
              <a:solidFill>
                <a:schemeClr val="bg1"/>
              </a:solidFill>
            </a:endParaRPr>
          </a:p>
          <a:p>
            <a:pPr algn="ctr"/>
            <a:endParaRPr lang="en-US" sz="20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S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A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P</a:t>
            </a:r>
          </a:p>
        </p:txBody>
      </p:sp>
      <p:pic>
        <p:nvPicPr>
          <p:cNvPr id="15367" name="Picture 7" descr="http://i.ehow.co.uk/images/a06/r7/im/experiments-population-grasshoppers-1.1-800X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590800"/>
            <a:ext cx="1981200" cy="1981200"/>
          </a:xfrm>
          <a:prstGeom prst="rect">
            <a:avLst/>
          </a:prstGeom>
          <a:ln w="127000" cap="sq">
            <a:solidFill>
              <a:srgbClr val="36F6F6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6F6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oper Black" pitchFamily="18" charset="0"/>
              </a:rPr>
              <a:t>Characteristics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Cooper Black" pitchFamily="18" charset="0"/>
              </a:rPr>
              <a:t>The pygmy marmoset monkey is the 2</a:t>
            </a:r>
            <a:r>
              <a:rPr lang="en-US" sz="2000" baseline="30000" dirty="0" smtClean="0">
                <a:latin typeface="Cooper Black" pitchFamily="18" charset="0"/>
              </a:rPr>
              <a:t>nd</a:t>
            </a:r>
            <a:r>
              <a:rPr lang="en-US" sz="2000" dirty="0" smtClean="0">
                <a:latin typeface="Cooper Black" pitchFamily="18" charset="0"/>
              </a:rPr>
              <a:t> smallest monkey in the world.</a:t>
            </a:r>
          </a:p>
          <a:p>
            <a:r>
              <a:rPr lang="en-US" sz="2000" dirty="0" smtClean="0">
                <a:latin typeface="Cooper Black" pitchFamily="18" charset="0"/>
              </a:rPr>
              <a:t>The average height of the pygmy marmoset is 5 inches. </a:t>
            </a:r>
          </a:p>
          <a:p>
            <a:r>
              <a:rPr lang="en-US" sz="2000" dirty="0" smtClean="0">
                <a:latin typeface="Cooper Black" pitchFamily="18" charset="0"/>
              </a:rPr>
              <a:t>Their hair looks similar to a mane, it can grow to be as long as their whole body length.</a:t>
            </a:r>
          </a:p>
          <a:p>
            <a:r>
              <a:rPr lang="en-US" sz="2000" dirty="0" smtClean="0">
                <a:latin typeface="Cooper Black" pitchFamily="18" charset="0"/>
              </a:rPr>
              <a:t>Their life span is 8—12 years and can get up to the speed of 24mph.</a:t>
            </a:r>
          </a:p>
          <a:p>
            <a:endParaRPr lang="en-US" sz="2000" dirty="0">
              <a:latin typeface="Cooper Black" pitchFamily="18" charset="0"/>
            </a:endParaRPr>
          </a:p>
        </p:txBody>
      </p:sp>
      <p:pic>
        <p:nvPicPr>
          <p:cNvPr id="44034" name="Picture 2" descr="Pygmy marmoset The world smallest monkey, the Pygmy Marmose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76400"/>
            <a:ext cx="2819400" cy="2148191"/>
          </a:xfrm>
          <a:prstGeom prst="rect">
            <a:avLst/>
          </a:prstGeom>
          <a:ln w="127000" cap="sq">
            <a:solidFill>
              <a:srgbClr val="FF0066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4036" name="Picture 4" descr="http://4.bp.blogspot.com/_HWU3wX2cDLQ/SYTR43HuIBI/AAAAAAAAFEQ/cZUFLyFm_sk/s400/Pygmy_Marmoset_worlds_smallest_monke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4419600"/>
            <a:ext cx="2743200" cy="1988821"/>
          </a:xfrm>
          <a:prstGeom prst="rect">
            <a:avLst/>
          </a:prstGeom>
          <a:solidFill>
            <a:srgbClr val="FF0066"/>
          </a:solidFill>
          <a:ln w="127000" cap="sq">
            <a:solidFill>
              <a:srgbClr val="FF0066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cxnSp>
        <p:nvCxnSpPr>
          <p:cNvPr id="9" name="Straight Arrow Connector 8"/>
          <p:cNvCxnSpPr/>
          <p:nvPr/>
        </p:nvCxnSpPr>
        <p:spPr>
          <a:xfrm rot="10800000" flipV="1">
            <a:off x="3581400" y="2057400"/>
            <a:ext cx="533400" cy="4572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81400" y="167640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latin typeface="Arial Black" pitchFamily="34" charset="0"/>
              </a:rPr>
              <a:t>ALBINO</a:t>
            </a:r>
            <a:endParaRPr lang="en-US" sz="1600" u="sng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Characteristics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b="1" u="sng" dirty="0" smtClean="0">
                <a:latin typeface="Cooper Black" pitchFamily="18" charset="0"/>
              </a:rPr>
              <a:t>Color</a:t>
            </a:r>
            <a:r>
              <a:rPr lang="en-US" sz="2000" dirty="0" smtClean="0">
                <a:latin typeface="Cooper Black" pitchFamily="18" charset="0"/>
              </a:rPr>
              <a:t>- tawny</a:t>
            </a:r>
          </a:p>
          <a:p>
            <a:r>
              <a:rPr lang="en-US" sz="2000" b="1" u="sng" dirty="0" smtClean="0">
                <a:latin typeface="Cooper Black" pitchFamily="18" charset="0"/>
              </a:rPr>
              <a:t>Tail length</a:t>
            </a:r>
            <a:r>
              <a:rPr lang="en-US" sz="2000" dirty="0" smtClean="0">
                <a:latin typeface="Cooper Black" pitchFamily="18" charset="0"/>
              </a:rPr>
              <a:t>- about 6-9 inches</a:t>
            </a:r>
          </a:p>
          <a:p>
            <a:r>
              <a:rPr lang="en-US" sz="2000" b="1" u="sng" dirty="0" smtClean="0">
                <a:latin typeface="Cooper Black" pitchFamily="18" charset="0"/>
              </a:rPr>
              <a:t>Weight</a:t>
            </a:r>
            <a:r>
              <a:rPr lang="en-US" sz="2000" dirty="0" smtClean="0">
                <a:latin typeface="Cooper Black" pitchFamily="18" charset="0"/>
              </a:rPr>
              <a:t>- 3.53-4 oz.</a:t>
            </a:r>
          </a:p>
          <a:p>
            <a:r>
              <a:rPr lang="en-US" sz="2000" b="1" u="sng" dirty="0" smtClean="0">
                <a:latin typeface="Cooper Black" pitchFamily="18" charset="0"/>
              </a:rPr>
              <a:t>Life Expectancy</a:t>
            </a:r>
            <a:r>
              <a:rPr lang="en-US" sz="2000" dirty="0" smtClean="0">
                <a:latin typeface="Cooper Black" pitchFamily="18" charset="0"/>
              </a:rPr>
              <a:t>- 10-12 years</a:t>
            </a:r>
          </a:p>
          <a:p>
            <a:r>
              <a:rPr lang="en-US" sz="2000" b="1" u="sng" dirty="0" smtClean="0">
                <a:latin typeface="Cooper Black" pitchFamily="18" charset="0"/>
              </a:rPr>
              <a:t>Claws</a:t>
            </a:r>
            <a:r>
              <a:rPr lang="en-US" sz="2000" dirty="0" smtClean="0">
                <a:latin typeface="Cooper Black" pitchFamily="18" charset="0"/>
              </a:rPr>
              <a:t>- claws on fingers and toes</a:t>
            </a:r>
            <a:endParaRPr lang="en-US" sz="2000" b="1" u="sng" dirty="0">
              <a:latin typeface="Cooper Black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Cooper Black" pitchFamily="18" charset="0"/>
              </a:rPr>
              <a:t>The pygmy marmosets tail is almost as long as their body. </a:t>
            </a:r>
          </a:p>
          <a:p>
            <a:r>
              <a:rPr lang="en-US" sz="2000" dirty="0" smtClean="0">
                <a:latin typeface="Cooper Black" pitchFamily="18" charset="0"/>
              </a:rPr>
              <a:t>Their tawny color helps them camouflage in the trees.</a:t>
            </a:r>
          </a:p>
          <a:p>
            <a:r>
              <a:rPr lang="en-US" sz="2000" dirty="0" smtClean="0">
                <a:latin typeface="Cooper Black" pitchFamily="18" charset="0"/>
              </a:rPr>
              <a:t>They have fingers and toes that look just like humans.</a:t>
            </a:r>
            <a:endParaRPr lang="en-US" sz="2000" dirty="0">
              <a:latin typeface="Cooper Black" pitchFamily="18" charset="0"/>
            </a:endParaRPr>
          </a:p>
        </p:txBody>
      </p:sp>
      <p:pic>
        <p:nvPicPr>
          <p:cNvPr id="43010" name="Picture 2" descr="pygmy marmoset The world smallest monkey, the Pygmy Marmose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4648200"/>
            <a:ext cx="2590800" cy="1676400"/>
          </a:xfrm>
          <a:prstGeom prst="rect">
            <a:avLst/>
          </a:prstGeom>
          <a:ln w="127000" cap="sq">
            <a:solidFill>
              <a:srgbClr val="36F6F6"/>
            </a:solidFill>
            <a:miter lim="800000"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Sounds they make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Cooper Black" pitchFamily="18" charset="0"/>
              </a:rPr>
              <a:t>Pygmy marmosets communicate by making high pitched clicks, squeaks, and trills. </a:t>
            </a:r>
          </a:p>
          <a:p>
            <a:r>
              <a:rPr lang="en-US" sz="2800" dirty="0" smtClean="0">
                <a:latin typeface="Cooper Black" pitchFamily="18" charset="0"/>
              </a:rPr>
              <a:t>Some of the noises they make are so high pitched that humans can not hear them.</a:t>
            </a:r>
          </a:p>
          <a:p>
            <a:r>
              <a:rPr lang="en-US" sz="2800" dirty="0" smtClean="0">
                <a:latin typeface="Cooper Black" pitchFamily="18" charset="0"/>
              </a:rPr>
              <a:t>These monkeys have very</a:t>
            </a:r>
          </a:p>
          <a:p>
            <a:pPr>
              <a:buNone/>
            </a:pPr>
            <a:r>
              <a:rPr lang="en-US" sz="2800" dirty="0" smtClean="0">
                <a:latin typeface="Cooper Black" pitchFamily="18" charset="0"/>
              </a:rPr>
              <a:t> unique ways of communicating.</a:t>
            </a:r>
          </a:p>
          <a:p>
            <a:pPr marL="514350" indent="-514350"/>
            <a:endParaRPr lang="en-US" sz="2800" dirty="0" smtClean="0">
              <a:latin typeface="Cooper Black" pitchFamily="18" charset="0"/>
            </a:endParaRPr>
          </a:p>
          <a:p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7391400" y="228600"/>
            <a:ext cx="1600200" cy="685800"/>
          </a:xfrm>
          <a:prstGeom prst="roundRect">
            <a:avLst/>
          </a:prstGeom>
          <a:solidFill>
            <a:srgbClr val="FF00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1985" name="Object 1"/>
          <p:cNvGraphicFramePr>
            <a:graphicFrameLocks noChangeAspect="1"/>
          </p:cNvGraphicFramePr>
          <p:nvPr/>
        </p:nvGraphicFramePr>
        <p:xfrm>
          <a:off x="7391400" y="304800"/>
          <a:ext cx="1524000" cy="471488"/>
        </p:xfrm>
        <a:graphic>
          <a:graphicData uri="http://schemas.openxmlformats.org/presentationml/2006/ole">
            <p:oleObj spid="_x0000_s41985" name="Package" r:id="rId3" imgW="1571760" imgH="485640" progId="Package">
              <p:embed/>
            </p:oleObj>
          </a:graphicData>
        </a:graphic>
      </p:graphicFrame>
      <p:pic>
        <p:nvPicPr>
          <p:cNvPr id="41987" name="Picture 3" descr="marmoset hands close-u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3886200"/>
            <a:ext cx="1905000" cy="2743200"/>
          </a:xfrm>
          <a:prstGeom prst="rect">
            <a:avLst/>
          </a:prstGeom>
          <a:ln w="38100" cap="sq">
            <a:solidFill>
              <a:srgbClr val="FF0066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6F6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Pets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81000" y="1447800"/>
            <a:ext cx="4038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Cooper Black" pitchFamily="18" charset="0"/>
              </a:rPr>
              <a:t>Some people buy or breed pygmy marmoset monkeys.</a:t>
            </a:r>
          </a:p>
          <a:p>
            <a:r>
              <a:rPr lang="en-US" sz="2400" dirty="0" smtClean="0">
                <a:latin typeface="Cooper Black" pitchFamily="18" charset="0"/>
              </a:rPr>
              <a:t>If they grow to dislike their owner they might bite or through feces at them.</a:t>
            </a:r>
            <a:endParaRPr lang="en-US" sz="2400" dirty="0">
              <a:latin typeface="Cooper Black" pitchFamily="18" charset="0"/>
            </a:endParaRPr>
          </a:p>
        </p:txBody>
      </p:sp>
      <p:pic>
        <p:nvPicPr>
          <p:cNvPr id="70658" name="Picture 2" descr="http://www.aqua.org/images/animals_details/Pygmy_Marmos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143000"/>
            <a:ext cx="2352986" cy="3140167"/>
          </a:xfrm>
          <a:prstGeom prst="rect">
            <a:avLst/>
          </a:prstGeom>
          <a:ln w="38100" cap="sq">
            <a:solidFill>
              <a:srgbClr val="FF0066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0660" name="Picture 4" descr="http://t3.gstatic.com/images?q=tbn:ANd9GcTAULWzBr2ScYFAT6tWP20RfIcEPWCBviE_kMvzUn32DKJVAte2g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4419600"/>
            <a:ext cx="3048000" cy="2228851"/>
          </a:xfrm>
          <a:prstGeom prst="rect">
            <a:avLst/>
          </a:prstGeom>
          <a:ln w="57150" cap="sq">
            <a:solidFill>
              <a:srgbClr val="FF0066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0662" name="Picture 6" descr="http://t3.gstatic.com/images?q=tbn:ANd9GcRNU5An6iPKawJj03m2zDxJP5wQ0CR_J2APia-nBOwKy_0MJfKfW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4648200"/>
            <a:ext cx="2562225" cy="1943101"/>
          </a:xfrm>
          <a:prstGeom prst="rect">
            <a:avLst/>
          </a:prstGeom>
          <a:ln w="57150" cap="sq">
            <a:solidFill>
              <a:srgbClr val="FF0066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Dangers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Being so small can be harmful. </a:t>
            </a:r>
          </a:p>
          <a:p>
            <a:r>
              <a:rPr lang="en-US" dirty="0" smtClean="0">
                <a:latin typeface="Cooper Black" pitchFamily="18" charset="0"/>
              </a:rPr>
              <a:t>Because of their size it is easy for their predators to come at them and eat them for lunch.</a:t>
            </a:r>
          </a:p>
          <a:p>
            <a:r>
              <a:rPr lang="en-US" dirty="0" smtClean="0">
                <a:latin typeface="Cooper Black" pitchFamily="18" charset="0"/>
              </a:rPr>
              <a:t>Their long neck helps them see their predators coming by turning around. </a:t>
            </a:r>
          </a:p>
          <a:p>
            <a:r>
              <a:rPr lang="en-US" dirty="0" smtClean="0">
                <a:latin typeface="Cooper Black" pitchFamily="18" charset="0"/>
              </a:rPr>
              <a:t>They do not have opposable thumbs so its harder to run up the trees.</a:t>
            </a:r>
            <a:endParaRPr lang="en-US" dirty="0">
              <a:latin typeface="Cooper Black" pitchFamily="18" charset="0"/>
            </a:endParaRPr>
          </a:p>
        </p:txBody>
      </p:sp>
      <p:pic>
        <p:nvPicPr>
          <p:cNvPr id="70658" name="Picture 2" descr="Pygmy Marmoset, Callithrix pygmaea">
            <a:hlinkClick r:id="rId2" tooltip="Pygmy Marmoset, Callithrix pygmaea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381000"/>
            <a:ext cx="1600200" cy="1073468"/>
          </a:xfrm>
          <a:prstGeom prst="rect">
            <a:avLst/>
          </a:prstGeom>
          <a:noFill/>
          <a:ln w="76200">
            <a:solidFill>
              <a:srgbClr val="FF990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Predators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>
                <a:latin typeface="Cooper Black" pitchFamily="18" charset="0"/>
              </a:rPr>
              <a:t>The biggest predator of these monkeys are boa constrictors. They can hang from the trees while waiting for their prey. The boa constrictor can swallow a pygmy marmoset whole.</a:t>
            </a:r>
          </a:p>
          <a:p>
            <a:r>
              <a:rPr lang="en-US" sz="2000" dirty="0" smtClean="0">
                <a:latin typeface="Cooper Black" pitchFamily="18" charset="0"/>
              </a:rPr>
              <a:t>Pythons can squeeze the marmosets and then gulp them down.</a:t>
            </a:r>
          </a:p>
          <a:p>
            <a:r>
              <a:rPr lang="en-US" sz="2000" dirty="0" smtClean="0">
                <a:latin typeface="Cooper Black" pitchFamily="18" charset="0"/>
              </a:rPr>
              <a:t>The harpy eagle can swoop down and pick up the little monkey and take it to wherever its going.</a:t>
            </a:r>
          </a:p>
          <a:p>
            <a:endParaRPr lang="en-US" sz="2000" dirty="0" smtClean="0">
              <a:latin typeface="Cooper Black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8610" name="Picture 2" descr="http://t2.gstatic.com/images?q=tbn:ANd9GcRiRF2PX5H7vIyAh3DLk5gULHFOAY3ooKT3alNIt3L0do2VAal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219200"/>
            <a:ext cx="2857500" cy="1600200"/>
          </a:xfrm>
          <a:prstGeom prst="rect">
            <a:avLst/>
          </a:prstGeom>
          <a:ln w="57150" cap="sq">
            <a:solidFill>
              <a:srgbClr val="36F6F6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8612" name="Picture 4" descr="http://t2.gstatic.com/images?q=tbn:ANd9GcSr_zXJpEBDk0ez520C5w72w02xK-w4npShsUf2JskIMw1i5n_e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3048000"/>
            <a:ext cx="2466975" cy="1847851"/>
          </a:xfrm>
          <a:prstGeom prst="rect">
            <a:avLst/>
          </a:prstGeom>
          <a:ln w="38100" cap="sq">
            <a:solidFill>
              <a:srgbClr val="36F6F6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8614" name="AutoShape 6" descr="data:image/jpg;base64,/9j/4AAQSkZJRgABAQAAAQABAAD/2wCEAAkGBhQSERUUExQVFBUVGBgaGBcYGBgYGBcYHBgaFxcWGhcbHSYeGxojGRgYIC8gIycqLCwsHB4xNTAqNSYrLCkBCQoKDgwOGg8PGiwkHyQsLCwsLCwpKSwsKSwsLCkpKSwpKSksLCksLCwsLCkpKSwsKSkpLCksKSwsLCwsLCwsKf/AABEIAMIBAwMBIgACEQEDEQH/xAAbAAABBQEBAAAAAAAAAAAAAAADAAECBAUGB//EAEMQAAECBAQEBAQFAwMBBgcAAAECEQADITEEEkFRBSJhcROBkfAGMqGxQlLB0eEUYvEjM3IVQ5KissLSByRTY4KDs//EABkBAAMBAQEAAAAAAAAAAAAAAAABAgMEBf/EACQRAAICAgMAAgIDAQAAAAAAAAABAhEhMQMSQRNRMmEiQnHx/9oADAMBAAIRAxEAPwDURM02266QcSM2nvqYRyoTmmFthRz0YXgfPNuDLl/lHzn/AJHSKUElcjVzbdRJrxaU8sseIsX/ACp7mHRhK5phzr6/Kn/iP1iSZSUJYADoKfX28TQgk7DpWCU/NIceP15YRS3FBCGGO9S9SLa2p2iaUgOLQRhTX3vGLZskkMzU9T7MSC92bQ/ue8TX0Yhn9iBuq3KK0uaUuKVNYAsdJUU8wHUB2r1Z2aEW27Fh9X0giJVKjb9f4ifhDYQmANK/Ol3HsRBphfmYdhT6184MJY2HkYQkjr+0A6EO/qIbwg9D9ohOUEh1LYdS0ZvEuNS5QBU5HlXalIai2S5JbNNUotVvtFedhybC1VBqNap0rHNzvjU1yIJOjP8AUWf9+kLEcfmqTcBdGCUDKHu6jqK26Rp8ckZvmR0ZRS7eUOMONR2b/Ech/U4mYHVMZO7kD32guK4u0sDPUNX9a7+sHxC+f9HSuXL5ABUc1X3t94rifLlmi0jsUk7e+wjjl8TT+Z/MRb4TjJSyUh/EuAbML+cV8dIj5W/DrP6+Sj8Y5u7lrW/WK034gQ6SFG/MySeXYParRz03FpV8x7bj81ekDwKvEKmYITVSy+VI3Je+wuX0YxS40xPlZc+I1S8YpCMq2SlZM2g8IcrlQJYpI6gukNqIyvhrEy0zhLkJUpA/3JxTVTP1ZjZI0dy5aKfxDxnMBKlOJQd3usimZX1paA/Dk5aUlaipMhLOwBerJ03N3imqfVE9m8s7ocdkpV8pSobISPsXMNN+JUAPUnQEMPOp2Mcyr4gQtkpSp1EVU2tAzad9m6wbETkIQrOtlgfKkvo+9afStDB0j6HyS8N2X8USmGYEHpUN/iDzuMSwHOZugqfrHGSePZCSL2ZX8/fsdYmr4kSfwpDvXmPb9D2ftA+JeDXLI6Y8YSXygkNc1byB6jaJysWhSStbsCzKFCoCrNVhrdt6xhcO4n4mcrDS0VWtmIBolIFismgHmWAJgWJ+KJKm5VBIDJQ6RlFwAQXJd3Jar9oa419C+Vs6AcRSSTnqa2Z/IsIU7Ft+IB92taOdHHpZpkUx1CnN9Bl3+8DncVSflBb+4pffVm1g+G2NcrNCZw2WolSpgJNSXvCjFPEBt/4m/SHg+H9j+X9HdYbDMc63UtnJVRugGkFKyojK7DbU9R2h5Usk1dtBW3WDyk2avf8Aikczk3k6FGlRA4ZJuH9CKdIdaQlTqNbCwYbHRnh1oJU+YsB8tGJpWzki1ISC5bLqa3HfvEjDSicrpZulAX16iJ5HckkedPT94dD6Dz2hlkAEvoe3r+0LY9Aswdn2FP32iUpgKH6N/EPyqFw/XtcQOUgMCbHNXpmUPO28MVqyasQRXYWs/wC8FkYnMAcpHl+8DTS1qAAl2ajvuTGXxb4jlyQz5lebJ3J6h7QJNukDdK2a+J4iiWHWpumvpHMcT+Mz8slLdTVX7CM7juLE0OFUYlJf8N2bfpo5jGkIJdQDpSxVVixLaV9I2hBVbOeXI3osYnFzJjlayO5c6eesaeIxafDQCMzoBqDt8zF6090jm8blzHKXAJyks5G9qOI0peKMxAmOl0gBabENQFtAR5VjSXhl6SxeNZHIEpIIqHL310Ib6xUmYecZfik8h2IJ2fL5faAYrE5mbSg6k60HkO0GnKn+GhExBTL05WBLakEV+vpDV0GC4rFeNJSo1VL5VAOwDUUEiwMUcWeXWpDVvqXp1b/EW8NLCJQUxJmElRYkslVAKv8A3HeIIwvirSCpr5laBI9a3o33hKgK+Amyw/iIzUo1K1NWNXf7xDhuGK5ycpCSC5P5QL31ajPpGn/0fDpJeeohqAJDg7ub2i7gOByH8RKliWAxUoMAT+WrlRFh2MWq8E2ATgvGUpRPhy01WtQbKHc2uss4AP2eK3EOPskypKfDli18xrVSi1zrsCw6X8XxAHKkJyykfKi7lrqpVRtXUNpFcYmTLlZDKQrw3KlKzJINC77NoPSsCpKhbOf4ngFoQhaqBaVEDVgzE+voIfgnDPESWmpSo2Q/zHY6t5HrFj4kxBWoFReinoQxDBq0ozUgPBcVLSGIWVksFBiADejxF5svwJjcBMlB1oIGhBzOe41+5FKQTAcM8bMpasiU1KiHJJqGBNd36mL+GxeSuYKBJACgDuC1L36eURn8UKw5UkkVdiwZq0DEB79QN4fZiK03DYcApSlSlM2Z9dHSDofKxMR4Jgpc1SkLS6moSohKQlytSiGZIZyo/qBDyVLWtCEDMSWFXJOrU5q7UixxnEeCkyZZBK6zVpqFqB/2kivIkjpnUQbAQl/oEMVhDPR4eHSRh5RoVcpmqsZyqFyRYaMB3o4n4fmoLS/9YaqQ4Y0cWB9mLeHnLGGluQzk0uxIAdqg5vR9IGZhCfmDk6N65TvT6mK7MRjroTmDGoNCG01RoWpoO8WcNiU5kk/KCHCSBR30KbRqYfFS5SRnlJUSScxSo9iCLBg7RnYvCqqpIzIqzEKDAvrXU1i07A7KQQUgyVKEv8LAgdaZjq+sNHCypQawP/4/zDxPxjs9gcC9H6t6QpAz1SGG7M/8QvBzEFQtYH9C9f8AMEAG4DfTtHFZ3EjLLXoPI9P0tWGlJLVbWgsPNnMSCXv+vaJCUNmhWMWbf37EPv8AT7/tDgRCbNbr79+kIAU4ARFBJJJFHJAcsAa284LLWDYuRfu0YfxVxUy05Ekgm51AOj7mKjFydImTUVZb4hiiUFKFNoSGJsC13FC8cXjMCrMXrXcV9T7eAsU1Dh9Q4fesW8NPnfKnno7EBVtnv/iOlQ66ORyb2Nh0BCGXYvy2AfY9TqPrGHMnFixZ6GujuAd/4jXmYzOcq0pRVsyXDMRQpq/veKeKwiVXIFQMyWN6hgL09loPciLE/CSJSSn5lKCXV+IFnzJAeppbaK+DQkTVKQohCU1TqXBZD+RNtKCI8USk5SjmASGJDkgMAVVb1vXtGcrjQloymUFu4K8xBZy7Ua5Jck3hdqQUauGxOWYCQOUulRLcwcECgNzZ9O8bEjhGJxUs5lMNKijXcaHo8YPAFf6gNSlioAkgAAOHDnbz9Y9A+DkDwCVIKPDUoMAMqubkIJ3ftQw4/wAhNUUJ3w1MyJyylLUkBKXLJQzuohKnUdh1ihjvhqchlEJlqslmUl+zZk9akUjU478cSj4iJaM3hg8xKSJhF2fQEecYMj4vmzVAVCVEMkE1oE38haBtI1hxTl4Qw3BVVM8eHJlvnUKur8qUgMpRHcCnaI47HrnUQ8qVLcJlgKoPzO1V3823jR+KeNS5M4InlXKAqWJdRkUKhSQaLzBT7s72Ec0fiac6/wCmllcrRRl5lAkc1e5fy9Tt4ZU7NMcLUQyykOBZ3YsVUyuX5T5qiWKwYYF1AJOZzy8zguS+YFnNRVx0jKwnxfipZV/USjMQrQoyZdWSQm3To0SxnxGZ6fkRKQHokkmoYkkUpQijjSF2SCmV+M5ShCkmvOFPU0KchOlthpFngUiYqSoEBEtnzVSokCiQQoUNQ8A4xJKcPIBmJmEJmHlA5cxSWLXP+InwWalMsnPmIAJRzgAAhz1La92i01sHos4VyfDWQtMxQIPylA5UliMzAD6jrB+IcBmJmlDukGhrYh7jK24c0EAmY18wIdi4IarVJBLtmGxYHvHYYbFpKZUxJ/1Vy3RLVTN/91q0ocoPzEPYVS6y0JtowMRIOElskf8AzEwVLkCShQIy5q5VlILnRNLqLc5N4ZMICQCTTLR0mhCi9Uj8JuBbYR2OJn5ndJBFa0UsuKvStH16iKikJGgcCwJ5qsFbkCtXMOgTMKRhVS5CUzGBzqWkXblDgsWrRw4heC7kKq3qHvlVYM4odLxtrVLExplM1CXdgzMoh2TmapAvCw/EpOdCJYExE0gKClAEE7JJYjW5FWhUFmAqSzkir9UPsAA4LkEeUXZWImeEqQMxzs2ZOZ3D0UHP4bhvOCYmSUKKHoAAflcKqQAhRq4O8CZSSAl8yWplILKOUltTQ1FrRQGb/wBHnf8A037F/rmh42jjCKGalxSxFqWo0PFdpDPQ3907WpCTNTmy/ibbR2ev6RJv8wyTqWetdb166R553hu+0OJkVkKOlBo1YUualRULlJ/uYG92YmAA5USKa+6PCEsDvvEFLaofdr/SIJ+WgY3L0bo8AEsTPCEFVwAT6B2jz3H4gzJhUpwa5r3s3k30EdN8V4oow5AoVkAl9NfWkcxw2WZgUEhy326x0cOMnNzO3RqAKWiWSgg6JAoQLKawu8DXw/lKg4KdAQa3JvQv6xZ4ZKUiXkDtWoBd1Grdg0SRgVITQkFqkOk79/2ilRkZfD8GhIXMWcxS4MvK5c0B3ubje40x+KLQlGUJykudHDiwNQ1w2tdmPUY6blQF5OZYKDQPcadg7COJUVZ+VOZamCQS6Ul6k7/zClIEirUgljlDO5qX/CkG5vSC4DhEyasEgMLJAa1QCRQE3PnGpw3hRUoqICzlXlSmtmBIBIdNTYm8bnBEBKc7OCGAI5vylJIJc0em/SJpsqxuDcFAXLlqACHzKJBqtqICtUNcC5NY1/i/4mly/wDSSTmSkhapdkONEksdDcUasE4pxmW8uSgKBNVhTFi75HA632aKPxpw9ExaZhZKVSjLmtclCsyWG5Spn0A7Rv1xQRX9mcTg0CdLAFAkkEtTpl3JGkbXw3g0rxCUsEoYMfy1+Z7u5BeK6pUvxJSTlTKQQsBrAaeeu8dJisVnfGBpaVoKVMwKZgIymzVRUk7HeMsaR1JtR7P/AIYHxHwmatapkxJpcgN8oAADVNBS22kARw9YS4KggMpL22JzWJ7edY05+IQUZlTpjp5n8QKdy6uVmy0DNFWRxNZ5Aoqlu4USlwA7oyqAV+0DijmyU1LmAKGZwzlKiFBqg0OxfswpFXD8NmFSSmWWKqlmSACxBAdhR7RpK8RwUlYNw5zIP9qkWF2zCvSHkSsqQEhQYfL8pB1uBXraIaQ6Zn/EGIzsSkINeVKco/CNy9r7NBeEyj4X+2yQXz0cUYnmOjvXaKfFpTNyqHL+K7dwS9XL9Y3Pg9BWQ04pyspaSmhSCDkQpXKlZLAEkXjWOiJYCcO4XJMpM9ctWWUcqcqiP6ogvLSAdHLqIIZ2DvSPFpc0qVjJaqKRRcsF5QBZKbMkAUISQAxtG7Nw6Zi1ZvCOVKfDlMAJaDm5R3zFKlCuYHdoH/QNLSUOUzZgcIUWSQ+cMCwQzlSQ1u7NxxgizJ4Njlz0qTMR/tBSkzSSlRc8tDRyQdawhxQgDKmao/NoQw0f5VOXaoP0fr/ClBFUK8MqJSsNk5UnMpQVoTQAXYN15biPDnEtUpTpnLyBygtlSjOnIfzK1Ddg8HSSQuyZj4kKLBirmJGVKlZQ1GNVBixKXu+1MpWPy5VIcFJBT8qhQvqH1jaaYhWYoVLBGYpzq0UF5K2G7D7tAuI42WZSELlMpwUKAyIc/MUkUY0tRzE6LL+KnmfLRPAy50lx+ELzsS1CkhncG1rxmz5hKE5T8zVc5Az1qQUV0NbveM/hE7/TnIJJTlBSGWRmSagEXId21odIuHFpAJDnMeYhySC6VEUyksK+wWmFF6SspSE5plNkhQ3d6woz0YksHZP9oSGHSsNFdwo9ayMxzfz5QiHq1rCjnpS1YSRU/el9vr2hzTuPr+w1eOM7ivh8OeYKBIUSSCfl3YtB0JFge1CO9D773hGaGDG43Hm2/vzSVg6g7t9oQiShW/vz0gUyd+ItT77wRaqfaM3EBqqZR05a/R4AbMb4uWpeRCQGL67N+8ZGFmqlrKapIcUpQ1FdQzRt8clEoSolmuSaNuY53/rxSrLLYgfiILqOrB6DyjWDdUc81k1MIhajzqJeodye7WrF8hSE0JT003cvQRlYniqpic6GQ9C1SaV6gdvWHweKzUbNuS7jzBBJMW7Mw2NnKWgvRTmlhoQsMavrGZhcK4zrUE2INaqqSKDYFu/aLGLzFQKiVAkjKSXa7DN2guOxp8JKU5UA/MQK0pXr9NYSa9HRn8RmeLNKUFICQM6wMpFTqLc2VTA3AJtHScJSmVL8T5kS0mjglSuXKD1/eOT4phU+EJaAzKClVoQU0B1JJIr0EdVjsUZeHlMCHUVkXKg/KkDahOY0tDjbdjpaKqcTmw5nrHOhTLNLKLjvU0i0rikla8s2WiambkyEuwK5csqLggghukV+LJly5c5DuidLQpH/AHkrT2oVCMbg8nPNQH5UHMX1bQeUOTao7YRUk2yHEvh1aMYZKi8tACkrLDMihBvfmAaL2LQn+nVLqQqbnB0yy0mUk+bk+UPxXFf1DqFSUJl608Naw53zDIR2guGwZEtIVt6ByQPIGJljQpX1oxE8GGsFRw4DRxGz/TiGOHbasYmVGd/Tm2YgaM1tjuHi5KJYAkvZ80S/p2froYLhMCpawAB3NkgfMonQAfaCrFopY3hycQAFKMoS0qK5rAoCXDhQcF3+W7uQ1KHwU5AlhEpARKegNVKP5lt+I377MBFL4yxXKmTKLShzHQzFW8RX1CU6dyYjwiQPDpLIdr3V17PG2o0jGrlbLxwwzEqyPXK5IYetxv8AtFnCcWUggIcJSXUJddXJGho7jXcOIyp8gGqg49fIB7wsPiErS6XDHZiW+8ZqckaOKZ1OE+IkpC0zGmBasxQQDzXzOpsuna8D4Tj8NPlknxEz0KICQ6wznKUqflZLBwdBfXnpWGSkZ1Pc5QSa1dyLsPqfNhYeaUropFXU7scwq5rWtf0jZczWzJ8SejsMO82SqUpOYqKklCgc4fldyMxIFX71jnOM8DWj/RmzM4lkEFCQxNGSpAIIBqW+2ujhPitSi8xJMwJZgolkguVJH5t20gXEuLGfLzy0TSCUpeWEJWnKUkAqclQOY6Hyd42fWawZpOLo5vGBcw5PDly0IUWygpcpSQ5oVVDVFaAi8AOD8UqSgOpQUzEWqpIIAYpcHY71jZn8GAlKVmKQ6kplKCqywydK1OVWfRyHaMpcwhQSM4UFhauTKuqgkNVkl8r1Yu8ZUWZE3CzkkgoUCNL9bgQ8dvhuKT1oCk+CQa82YnqCdWLh4eJ6is7JKXtDTZQPKqo1Bcv0ban1hPuR2631hZR5aD6RgdxTxmHmKUCgsGboOtC/lBsPICQwNN6Xdz2JMGMwmwMRI3YQhUhiQTX9oFMU4s3WJ5tIDiZxAsSbdqgP9YpGcjP4rhPElqT5jvcR5/iMKpC0pLAnKR0ct+kejzVO+pjlPibCZkhQFAS7aOHftQQXQmgOMSJaMoGVQVa5VpU3pfasP4y0gJC2e4FDXRRFz0/eB4fkljMXUagKqVKZqmzBwOzw+DSXzmtz1c/av0iezRPUPJQEpUVZT9W1/SKU0ZlBKaB7BvflFzErMyZkRXtV9PRh9I0kYGXgkifPGaYf9qTpUUUro1a7eusY2rZEnWBsFwoSlGdiE1Ut5Mt6zAlOVK1hnCHcjd9rrG8WziTMq6pqnJaoYUpYCKEjGTJk9MyY65iiSwIBCWYZATYFyeg7xb4qEBSBYSwSavzK0+jwdqVLRpxK5WzMxmIKyUOGkulN3KQVK82cxBE5ZllEsDNlIfpXXdorFZQhanBzFq0LE3r2bcQfh07KOpvDWUeh1wbOBwglSkIocoDne79w5NY0jKBTaoH0e/kS3mNoxJ+Op5ARqcIxodINrH/iaK+hjWrj1Ilxtx7Eimlvd4iqXp1/iLM7DeGpUshikt0LajoYYpcUv7pHLRzLKADCZiAHJJDAXfSLGKSEIMtFX+dQ/EQXCEn8gPqa7Q+JnGTyJ/3FNnJ/Ag3QD+ci+wLbwEpi/wAUZ/kzk/ik8yKNyn0e3l+saPCGMoEFZOpVZ7ctbRS+L5RC5b6pJbbmv7/KY1OCB5TupT6kNtQdIeo0J5kiU1Psw2FwwbMeVKQMza7JHUs3Sp0i8nDlRYU3OgAuo9AIBjpgokOEps9CTqpXUt5AARKS2N/Rm42ZmLqYCwD2SLBLfaMbEqyhweX8PSNWf8r0IG59IyJgKlV9mDYaFKnkV/FqdQP0P8dY0eFcZEpZLqTMLjPdwbZ0vzZTrdozZgyiusU1yjma2r+9t4cW0xNWd1P49MWfDWEypqQ4mJOa3NlqxSFAfipodIxcTNKqlPMEjOEGywlKJjUAdiFbOOlQ4GbnYufEoh1VGW4Cxqks3RzE57KnFphST4pD5gcqOcoLuFcoIpSnSN95MtYO04dK/wBJGeUFqyh1AOFU+Z0lq3h44RPHZ6OVKUlI+V5aSW0DtVhTyhQWhUz09EytR1JIvr5+94ILNESa6+Y90iSkHpHLZ2jgv9u0CCiTo3384KpZ/b/ECWv3/EICMxTUvFaYt6EU9t5wVamHn6CKytb+/wDMAAZqSX0jOxSXGV9/rFzFuASlOc6BwL6kmKyhy7HvY6j1hCZhYnBqOUMHrfUbP5fWCpFEoLuWfoBQjv8AtGhNlPeNGXh0YZKZk0JM4OZaCzJey1DegIHrtFqHYylLqNw/haMOM60PNWXlyyHZL8qljaxCd2jn+J8Q8eYVlWcIB5iCHV+I1roEjsesaGJxhmZlE8ygedy5JDVroY5+dLHhZVkhLgLLVSAqvc6mHJ4UVohL1l7j8kZpOZBCWBC0KSlQcAgAKuRf9qwUqSpRUXBV+lvoIvcelSjMTkS5QGKzqDUJD6B9a1iqMMSwjohBUdPFDFnMfEWJT4iVu7gj0NfvFeVxYAMHjM4sQFiWC/huCdyS5/QeUBw5c1jK60dcJ2+p0PjKWzG312jpfhuelQ/uGn8RynCsUULFQa+o2jveD4OWsCYkAPdouLbHzS6Jrw18Th1zJKZyXzAAL/tZkoX2ox6gbwKQgy0hSmKyxSNB/e329doPwyYorCU0SSUAH8RYhaT/AGBubyFzQvF8GUTHDkKrUuQdQab26NCnHr/I83boxV4YlZJt9SaneJTqDd/trFhEsUAp/PXuYrTip0gDWr6DtvGOWVSRyXxYTnlu9EsCdgo08v1jf4ICZaWzLJsSG6AAXjC+LwfFlmwyCrf3KduvTtHR8DW0kfMFqoCu7FnUkJsat0uL00UbRk5VIs4jkSUCppnO5H4Qdk/U9AIw5yTzC4vWjPsezRoTphblu/8AEZmJzBN/mNa1NNR94llaKmIGg0NusDl4b1izJlvFmbKAFa/eECyZOISRT7HSBiS9HppFtWHNwHaJ+Hc76UhoDNwsxSZoccpLfz5GsG4lMKpctK2QUnMNBzZgt9go5ngk3DMC2kLlmSlIIClZOXuCFCvYN5mNIvwTR1nAeGLOHlmXiilJS+XK+UkuofMLKJhRmcH4coSEZZqcrOAfEoCSWps7QorBgdqhT9h707w5N9RFRMkOGvoDWg6d4tB2dRAGgGv7xz7OzQ0uWwqXNaszh6Bq2FIiub09iGVNbUQITgGd3PfTf6QqKsiubUgOpWoFh3O0QJJFrDyeDLPVnisrUQqCwawwcxVmJyoKjQAgaP5CLGSurRdVLEpioPNulJtKey1C2fYaekXGNmcp1orEJwyc62MwgZEH/s/71j82ydNYwcYkzJhUSSTVzdj941J1XJLklybvFcJ5n9Icn4tCis29laVIoweGncECvykgE5S7K3BYUveovSLkhQUHFutzVnaLklTHlZ9e2sQnkpxVYFxjBFUoTkyzLUKTJdCQ1MwbRm8iIw0zBTKXMdGJ6EKzqzJcMSCSxFQCGIymztqIyUf0+JJGHK5c5sxkrRlzhnPhKBKSdcr7tHYpJl8PJ1/jI81+JsGZWJUG+dl+t/q8UMMpzHWf/E3CkTJKgk5cmUq0JBdn3Yxx2HLGMZIuE6makpdmuI7T4OxJSFrJKZSfmJ/MbJTuotbYE6V5LgnCjPWQ4QhAzTJh+WWgXUdzoBqY2FcbStQlyklEiXRCTcv80xe61MH2oBaFFdcnZOXzLoj0HDrAmompIcjluwSKlAH16k1jp8YgTE1ICVtV/lIoFONnILaEx5vguJK8NQN0V7bnt1jqvhjixmyihQAboS2xJ6x1qpI8+fG1j6MviPD8zpNFIURQnSmkZoxxRMaaskgXJcKTQeoZo6TiBGV/xJZJA/LdKz50/wC7vGWvhqJqeaiRc6gbDrHE4uMqJerMniZS6Zi8q5ZAEuWQD4k1yXFKAOlyL0Gpa5IzqQFry5qndi9gw+0YPxVNfEoBy5UoSAkOwTmUwNdrtG/wwAoCUlCiE/KkgFL6ZFF7jrFNYwZr8slaYtgVKJppR2uKXFTGUhD13jS4hhSpXMkgi7hjo1DpWBypNbZv3uRE6GwaUkC0DVMMHmpZxaGkyHI9+cIYjLGUAOWcuQzmjAdoZUkaAftFzwaU9P0gak/4hj8M+Yg/WMbEIKFPoPqNRHRLRSsZ+IlvQQ0IoifKVzKoTpkCu1W2aHiMxBBoYUV3YqPSmIJIAc3f92i2QAaP1JgcxO/pCA6e/SMymyesDteJ+JtA5q67enu0AEFk1DdvbwIUuwqw+w9TBzqIeYkShYGbo9RL2JH560GkOMbFKVEioSLsZpsDaX/cd1bDS8Z6ty5JqSbkneEpJDuSTcnVz/MJUuj++sKUvFocY+vYAJcxFUpz94MUhgIfLsKRNjooYLhKJROV67l400JarXt+8CarQTSpYN9PteJtlUgqVO9Ps0ZPFcAU5VyeWYhWZJQrKXd6psosOj11vr+E9j0gGKkBQZgoXbrFp0S1ZokIx+G8TIOcKExBApNSRmSpJpUMrzpZ4824v8DHOkSGIWbEsZdS5U9cgYl9BeO64HKXJmTgyjLUEKQznIoFljaoUPQdY08NwtUwrWAklfKp2NHCmTowUKkXL6CvXGpKxKVKmeS8Tx6JaBhZB/0kl1TDQz5n5yNEiyRoK3MZcpJSXSaa+9o9B+K/gILWVSU5JjOZdkKv8pflJ2t2jhJWFKZwRMTlILFKnS3Q6iJl9HbwY0zd4XjCFBttfqnqI2sFxMSVkpCmNB/bq2zV9tTLm4USwcoozsNqcw8/uN4BhuIqzEZsooGIBerltvdI0j/EfMlLK2ehJmiak5aukgsWBFFJUSo2CgCwGhjGx/EyOWUUkJ3/ABnVRpTp0feM3BcQKSpKiDlqARTKdfT7GLOJw4y5wzuaioU7s3QENGXNg5Zx0znMdXEpqzAGlC5zEto7xoT8NmSHbNfN+Idzrp3ftGOtM1c9WYEkDQUYHrT13jdkMCA7l2I2Ire1C4p18s/62c7/ACFIkzswIW+UfjcgDt5nzi9LcVmpyo1UkZtKEpuzsaE694nIABu4LW0PlFybgihTE076Hc63iOxfUrOCgFSUrcFiglnehAIzFmqkgNAZOGZT6e/1gh4RlOaWySGcM6T3/jeC4eao/MgJI6v1LPp3g/wdfZGYmwcAmw31ga5fvrBMbgs6diCCCKsR/DwQI07dmhFUU1o2irNkgu8aBlsfdoGpHb30hgkYisNXX35wo0ThxqW6Q8A6OtQ+lfWJqWAQ96kDWly2sKUomjMXr77CBzL2BO8FkUEFa/SITE1f35Q2bap6XiwpfhUFZv8A/MdtV7DTWHGNhJ9RlK8K3+4fMS+p3XsNLmKoDDvdy9dz1iYTQ/rr1J3hK0B+kEpXhaCMfSuUtXT+OkRVQ+3hLmE62q0Ir5STa79PxeTV8ogp7IFfQe7wlG3WKeNmKykSwtSjYBJUpnvlAdrbRZQs8wNGu93gD9EwPfu8SKyku2YEF30O46iGUuhpYVLFqXekPILg8tqmlqsfKsIYdBoK/wAmHAatHMZ+QKVRVblOtDsa/wCI05bpAJ+Y/KL0/MdNKb3hqNkuVBHYMSyteg27/YdTS/gOIpASkjKWYzHoQAeYpAoXGlK6RhLZShckF9We9X7+cWCn6RouRxeNC6m3xCclSCFMXcBSajqx9PtHBcSxMmdMVLxCCcqeVYotIe4Vc9QXpHUImWFVXZJJKXNLAhj1jA43wLxHVLUHoOYtmc3SsUA15m846FyKa/ZrxSUHTMedwlYT/pTRNQSQAQM12NbEdoweKcMWhT1DEgguD6Xfv0i5Nw2KloQyFJSlKwVOFIUBMJKgpLpIBWz9ovy8cZ0tSRmmKyMOZzmtmcswG3reC1pmr5E82Y2AnKUpKDyrDgE/iSa5S9GeO0lpySUPzEhz51P3EUOBfCQQlMyesZ6KQFJzJUH5knV6gGlxrGlOGdWYC/S5/YPbsIy5M4MJc3eOEZquHJJKmKSdnFNDSj3rdu9LEjANXTTYbU/WLiMI6q21GkXfCADRi2QkZn9N5V+3WDCaUne+v6RM4dTE6gHtAkpMxJIBJFwBVQINmuRbzEJDeAhxTjWgs+mn1p/mJ5QQ+te9at6QLBSkqmIBBZRDjcG/70iM5RASUpCgXJKCCAHYE/bvFVeQ7VgLlcV8xCyxJBcPsW8zWlatWHBtSFRVlVcuo2726feIKRBphvem33iBD+/2hjAEQodRPsw0Ajo1zAEu7D19N4iFZtP5MMS+nSDKV4VqzN7+GP8A3/aKhG/8InKhkSxJoCTNNyaiXt3X9vSBBPW/16v1iJb2bneHQsMGL7t77w5O8LRMVWx1TGFaQNS30p+sOtb9YYH08vSM6LvJTxcxRGVIy15jT6dT+kHrl6ZTTWoKR5hxBEpJrdoYrbsAz+Yo3Z/SBggfB+LTZXiKyA5iAkLdJYO5DB6vY7CBBSi6lErWoklzcu92tEpkzLrUmlgCdh7cxLK4oA+ju28K2OkVycxYghvR2v1vrGjg0pCmUSEqBBapFC1NeZopzkqAISASGZzc6iLuFl0K1USL2d9Ep6n+YaVsm6Q8mUkDMU9ADdR/9o1PlcwHFIUu9HvpbTpo20EVOKuagswFgBYB9K+veHCSd6be/pDb8QJesjLSwFPJvOCSlPowDBq9bb/yIiKa9PpElksN6N39/eJaKTEtPqaDoNe+3mdoH4lW3uQbDc0pR99YgJnOzgttdrDMf084IzuDrfSGo/YnLBn4mRh5zpUKEAOlgTV6kFjWrENQVpD8K4VKkKV4TgmrrcpG3MlJcli4ToreLYwKRUUvXbQxMoKRudesX3aI6Xsq4/DhUxSwoFSrgfhBOZQSCAWJ03hIwhp9X+w3/WsWZEnW7+/f8wdaerQpMcUV5aGbaJiSVWB+sSUQaAudiGA3PVumwgCnDfxGZqgapBVRiQDXdttDdvSAlIlksUk2KQTnA6pLEteliIuGaMpSsZgKhf4knZxU109CKxUwcg5kqC0mrJSSoKJCuTKGpQEF3B6xaRnILLmZUGYB4ihmZ7Aqout2CXJo+oFzCwOGNZkt0hPMkVUMuVlSyBZgGL0V3eBTVZJsxxyrclILfMRlqLEAkP3G8FmAeAESCoMokoUcq3AYJpQjK9g521jRPBDQ+IwqTlWEZQwISB8vTt5VcQBQBFC1P59WiWHJUlkOlMpFUsHIPzLvU72+lI4daSkMpQBtR/8A1e2iZfZpHCE7A9aU+vusAUO302a8WFSxor6fzAZxADk0o92+giSiKVJaoD++sKB+I9Wv73hQDs6FSyjlTWY3fIO2q+ml4qoWGvT1r1iATT97voYJ473Zba/Krpzanu/lGjknhGCTWWTmLA1fprApSGDAMPbwlkXfK/5g3/iDg+bQxzAOATeo5k+opEUysBpjeXpDJS5r70hpb5RWv6+f6wyqX1ev6QhkgoNSvv8AzEVgEOn1+9IaUGDae/3hwsN9fpElFXFyUqIcOUmnf2IImUw5WAqfPUtEj2Pev7wWQnMcoFdzs14dWK6Fh0ZlGrAVKtABr+w1hYicTRIZIfKNdHJ/uJZzDzpgIypfLv8AmO/7DTuYEJNLsfenlFN1hEpXlgpBXmJJDCyW17vFnw3c+nXT94HKDMHdtde+8WRbp2/XaMzQBMmAEVFRe3cGEJwAJcMLPuaCv18jDYjDBxzEV016fSKmJkiimJANEjV2u2m8UiWHTjEpABo9WN2iz46SMyahgXGze7RhYqSsvmvq1XjTwsvJLQWZk1G1qnq9fOH2EkWswZ9Pf6w8tGZVvf8AiBql5j20Fnep6tT17xbQAA1fesGlYbdEVJatTAlJJBIqWNDRjoSzjKSWzfa0TmLrS/v1iCpeYAKcF7h+Xz9BEWaUQkBRSMxGZqtZx82loYStzbrSCFAiL0/e2rQFFeektcsP4/aKpSXobHMTszEt1cgA3rRnc3VSraPX35RBWGcNttuLU9fWGmS1YAT1ZSSlKsyiAo/hYglIIvU670iUqdlJzjMF9fxNQjYgW6sIcJO9NR1/zDmWF/M7D8rAi731tqP1ik8ktIczkkBZdKhRwQAerEF3r3pFmRxEeIDMBKSGUnKlsu4ygMRe2l4qzE5uarO/LvrTR3dt+kPMs40d+nu0Fh1IzpOVRSKgWO43+3uwir3+8Olbh/zM3naGP17wFIYpeoKW99IUQApVid3hQDNBGnY/YQp9vI/cQoUBmxLFPe8BmcoJFC1xQwoUOJJopDy5ZNyVOdTQG8Vl/wC2r/l+kPChz/IqA0k1Pl9zAlnnT/yX/wCVUKFGQyaDQ9h9zFj/ALGZ/wDrHkTUdoUKL49kTBA09YjJSCD2/UwoUZo0YUD7QVAqIUKAfgNZ5fL94rpPMgaMftChRa0yHtEManlV/wAf/TEk1ky3q4DvV+UmGhRKGyzgUgAABhlR/wCUH7kmDvTyhQouRMNEEWHvWJTxTyH2MKFGZsyZFBASKn3pChQAQRfy/SIrseyvtChQDKqrH3pDqVyyuoD9a6woUNEMmhN+8RTW9afpDwoYyCxAsUKef6mFCigBmFChQCP/2Q=="/>
          <p:cNvSpPr>
            <a:spLocks noChangeAspect="1" noChangeArrowheads="1"/>
          </p:cNvSpPr>
          <p:nvPr/>
        </p:nvSpPr>
        <p:spPr bwMode="auto">
          <a:xfrm>
            <a:off x="80963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8616" name="Picture 8" descr="http://agreenliving.org/wp-content/uploads/2010/01/d5570ddbc3african-rock-python-super-snak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181600"/>
            <a:ext cx="2031999" cy="1524000"/>
          </a:xfrm>
          <a:prstGeom prst="rect">
            <a:avLst/>
          </a:prstGeom>
          <a:ln w="76200" cap="sq">
            <a:solidFill>
              <a:srgbClr val="36F6F6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cxnSp>
        <p:nvCxnSpPr>
          <p:cNvPr id="12" name="Straight Arrow Connector 11"/>
          <p:cNvCxnSpPr/>
          <p:nvPr/>
        </p:nvCxnSpPr>
        <p:spPr>
          <a:xfrm flipV="1">
            <a:off x="3200400" y="6019800"/>
            <a:ext cx="1143000" cy="22860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257800" y="4114800"/>
            <a:ext cx="990600" cy="3810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267200" y="35052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Arial Black" pitchFamily="34" charset="0"/>
              </a:rPr>
              <a:t>BOA CONSTRICTOR</a:t>
            </a:r>
            <a:endParaRPr lang="en-US" sz="1600" u="sng" dirty="0">
              <a:latin typeface="Arial Black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57400" y="6248400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latin typeface="Arial Black" pitchFamily="34" charset="0"/>
              </a:rPr>
              <a:t>PYTHON</a:t>
            </a:r>
            <a:endParaRPr lang="en-US" sz="1600" u="sng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743</Words>
  <Application>Microsoft Office PowerPoint</Application>
  <PresentationFormat>On-screen Show (4:3)</PresentationFormat>
  <Paragraphs>113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Package</vt:lpstr>
      <vt:lpstr>Pigmy marmoset monkeys</vt:lpstr>
      <vt:lpstr>Where they live</vt:lpstr>
      <vt:lpstr>What they eat</vt:lpstr>
      <vt:lpstr>Characteristics</vt:lpstr>
      <vt:lpstr>Characteristics</vt:lpstr>
      <vt:lpstr>Sounds they make</vt:lpstr>
      <vt:lpstr>Pets</vt:lpstr>
      <vt:lpstr>Dangers</vt:lpstr>
      <vt:lpstr>Predators</vt:lpstr>
      <vt:lpstr>Territories</vt:lpstr>
      <vt:lpstr>Selling/Buying</vt:lpstr>
      <vt:lpstr> </vt:lpstr>
      <vt:lpstr>Random Facts</vt:lpstr>
      <vt:lpstr>Random Facts</vt:lpstr>
      <vt:lpstr>Random Facts</vt:lpstr>
      <vt:lpstr>Random Facts</vt:lpstr>
      <vt:lpstr> </vt:lpstr>
    </vt:vector>
  </TitlesOfParts>
  <Company>School District of Clear Lake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CLEAR LAKE SCHOOL DISTRICT</dc:creator>
  <cp:lastModifiedBy>CLEAR LAKE SCHOOL DISTRICT</cp:lastModifiedBy>
  <cp:revision>37</cp:revision>
  <dcterms:created xsi:type="dcterms:W3CDTF">2011-05-16T19:52:34Z</dcterms:created>
  <dcterms:modified xsi:type="dcterms:W3CDTF">2011-05-25T20:18:35Z</dcterms:modified>
</cp:coreProperties>
</file>